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4"/>
  </p:notesMasterIdLst>
  <p:sldIdLst>
    <p:sldId id="256" r:id="rId2"/>
    <p:sldId id="257" r:id="rId3"/>
    <p:sldId id="258" r:id="rId4"/>
    <p:sldId id="259" r:id="rId5"/>
    <p:sldId id="271" r:id="rId6"/>
    <p:sldId id="262" r:id="rId7"/>
    <p:sldId id="260" r:id="rId8"/>
    <p:sldId id="265" r:id="rId9"/>
    <p:sldId id="272" r:id="rId10"/>
    <p:sldId id="273" r:id="rId11"/>
    <p:sldId id="261" r:id="rId12"/>
    <p:sldId id="263" r:id="rId13"/>
    <p:sldId id="274" r:id="rId14"/>
    <p:sldId id="275" r:id="rId15"/>
    <p:sldId id="264" r:id="rId16"/>
    <p:sldId id="266" r:id="rId17"/>
    <p:sldId id="277" r:id="rId18"/>
    <p:sldId id="276" r:id="rId19"/>
    <p:sldId id="267" r:id="rId20"/>
    <p:sldId id="268" r:id="rId21"/>
    <p:sldId id="269" r:id="rId22"/>
    <p:sldId id="270" r:id="rId2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16" y="-10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9FD9447-EBD1-471F-855C-59C1B478A87D}" type="datetimeFigureOut">
              <a:rPr lang="en-US" smtClean="0"/>
              <a:pPr/>
              <a:t>6/6/2011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F52CB1B-0675-42BD-BF2C-B2085C499FB9}"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8" name="Title 7"/>
          <p:cNvSpPr>
            <a:spLocks noGrp="1"/>
          </p:cNvSpPr>
          <p:nvPr>
            <p:ph type="ctrTitle"/>
          </p:nvPr>
        </p:nvSpPr>
        <p:spPr>
          <a:xfrm>
            <a:off x="422030" y="1371600"/>
            <a:ext cx="8229600" cy="1828800"/>
          </a:xfrm>
        </p:spPr>
        <p:txBody>
          <a:bodyPr vert="horz" lIns="45720" tIns="0" rIns="45720" bIns="0" anchor="b">
            <a:normAutofit/>
            <a:scene3d>
              <a:camera prst="orthographicFront"/>
              <a:lightRig rig="soft" dir="t">
                <a:rot lat="0" lon="0" rev="17220000"/>
              </a:lightRig>
            </a:scene3d>
            <a:sp3d prstMaterial="softEdge">
              <a:bevelT w="38100" h="38100"/>
            </a:sp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en-US" smtClean="0"/>
              <a:t>Click to edit Master title style</a:t>
            </a:r>
            <a:endParaRPr kumimoji="0" lang="en-US"/>
          </a:p>
        </p:txBody>
      </p:sp>
      <p:sp>
        <p:nvSpPr>
          <p:cNvPr id="28" name="Date Placeholder 27"/>
          <p:cNvSpPr>
            <a:spLocks noGrp="1"/>
          </p:cNvSpPr>
          <p:nvPr>
            <p:ph type="dt" sz="half" idx="10"/>
          </p:nvPr>
        </p:nvSpPr>
        <p:spPr/>
        <p:txBody>
          <a:bodyPr/>
          <a:lstStyle/>
          <a:p>
            <a:fld id="{EE6DEF52-1D50-4C5D-B747-CC141445BBF7}" type="datetimeFigureOut">
              <a:rPr lang="en-US" smtClean="0"/>
              <a:pPr/>
              <a:t>6/6/2011</a:t>
            </a:fld>
            <a:endParaRPr lang="en-US"/>
          </a:p>
        </p:txBody>
      </p:sp>
      <p:sp>
        <p:nvSpPr>
          <p:cNvPr id="17" name="Footer Placeholder 16"/>
          <p:cNvSpPr>
            <a:spLocks noGrp="1"/>
          </p:cNvSpPr>
          <p:nvPr>
            <p:ph type="ftr" sz="quarter" idx="11"/>
          </p:nvPr>
        </p:nvSpPr>
        <p:spPr/>
        <p:txBody>
          <a:bodyPr/>
          <a:lstStyle/>
          <a:p>
            <a:endParaRPr lang="en-US"/>
          </a:p>
        </p:txBody>
      </p:sp>
      <p:sp>
        <p:nvSpPr>
          <p:cNvPr id="29" name="Slide Number Placeholder 28"/>
          <p:cNvSpPr>
            <a:spLocks noGrp="1"/>
          </p:cNvSpPr>
          <p:nvPr>
            <p:ph type="sldNum" sz="quarter" idx="12"/>
          </p:nvPr>
        </p:nvSpPr>
        <p:spPr/>
        <p:txBody>
          <a:bodyPr/>
          <a:lstStyle/>
          <a:p>
            <a:fld id="{8FDA7822-7B9E-4CDF-847A-78E6F4905508}" type="slidenum">
              <a:rPr lang="en-US" smtClean="0"/>
              <a:pPr/>
              <a:t>‹#›</a:t>
            </a:fld>
            <a:endParaRPr lang="en-US"/>
          </a:p>
        </p:txBody>
      </p:sp>
      <p:sp>
        <p:nvSpPr>
          <p:cNvPr id="9" name="Subtitle 8"/>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EE6DEF52-1D50-4C5D-B747-CC141445BBF7}" type="datetimeFigureOut">
              <a:rPr lang="en-US" smtClean="0"/>
              <a:pPr/>
              <a:t>6/6/2011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FDA7822-7B9E-4CDF-847A-78E6F4905508}"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EE6DEF52-1D50-4C5D-B747-CC141445BBF7}" type="datetimeFigureOut">
              <a:rPr lang="en-US" smtClean="0"/>
              <a:pPr/>
              <a:t>6/6/2011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FDA7822-7B9E-4CDF-847A-78E6F4905508}"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EE6DEF52-1D50-4C5D-B747-CC141445BBF7}" type="datetimeFigureOut">
              <a:rPr lang="en-US" smtClean="0"/>
              <a:pPr/>
              <a:t>6/6/2011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FDA7822-7B9E-4CDF-847A-78E6F4905508}"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3">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600200" y="609600"/>
            <a:ext cx="7086600" cy="1828800"/>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600200" y="2507786"/>
            <a:ext cx="7086600" cy="1509712"/>
          </a:xfrm>
        </p:spPr>
        <p:txBody>
          <a:bodyPr anchor="t"/>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EE6DEF52-1D50-4C5D-B747-CC141445BBF7}" type="datetimeFigureOut">
              <a:rPr lang="en-US" smtClean="0"/>
              <a:pPr/>
              <a:t>6/6/2011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7924800" y="6416675"/>
            <a:ext cx="762000" cy="365125"/>
          </a:xfrm>
        </p:spPr>
        <p:txBody>
          <a:bodyPr/>
          <a:lstStyle/>
          <a:p>
            <a:fld id="{8FDA7822-7B9E-4CDF-847A-78E6F4905508}"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EE6DEF52-1D50-4C5D-B747-CC141445BBF7}" type="datetimeFigureOut">
              <a:rPr lang="en-US" smtClean="0"/>
              <a:pPr/>
              <a:t>6/6/2011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FDA7822-7B9E-4CDF-847A-78E6F4905508}"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EE6DEF52-1D50-4C5D-B747-CC141445BBF7}" type="datetimeFigureOut">
              <a:rPr lang="en-US" smtClean="0"/>
              <a:pPr/>
              <a:t>6/6/2011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FDA7822-7B9E-4CDF-847A-78E6F4905508}"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EE6DEF52-1D50-4C5D-B747-CC141445BBF7}" type="datetimeFigureOut">
              <a:rPr lang="en-US" smtClean="0"/>
              <a:pPr/>
              <a:t>6/6/2011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FDA7822-7B9E-4CDF-847A-78E6F4905508}"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E6DEF52-1D50-4C5D-B747-CC141445BBF7}" type="datetimeFigureOut">
              <a:rPr lang="en-US" smtClean="0"/>
              <a:pPr/>
              <a:t>6/6/2011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FDA7822-7B9E-4CDF-847A-78E6F4905508}"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vert="horz" anchor="b">
            <a:normAutofit/>
            <a:sp3d prstMaterial="softEdge"/>
          </a:bodyPr>
          <a:lstStyle>
            <a:lvl1pPr algn="l">
              <a:buNone/>
              <a:defRPr sz="2200" b="0">
                <a:ln w="6350">
                  <a:noFill/>
                </a:ln>
                <a:solidFill>
                  <a:schemeClr val="accent1">
                    <a:tint val="73000"/>
                    <a:satMod val="180000"/>
                  </a:schemeClr>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EE6DEF52-1D50-4C5D-B747-CC141445BBF7}" type="datetimeFigureOut">
              <a:rPr lang="en-US" smtClean="0"/>
              <a:pPr/>
              <a:t>6/6/2011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FDA7822-7B9E-4CDF-847A-78E6F4905508}"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en-US" smtClean="0">
                <a:solidFill>
                  <a:schemeClr val="lt1"/>
                </a:solidFill>
                <a:latin typeface="+mn-lt"/>
                <a:ea typeface="+mn-ea"/>
                <a:cs typeface="+mn-cs"/>
              </a:rPr>
              <a:t>Click icon to add picture</a:t>
            </a:r>
            <a:endParaRPr kumimoji="0" lang="en-US" dirty="0">
              <a:solidFill>
                <a:schemeClr val="lt1"/>
              </a:solidFill>
              <a:latin typeface="+mn-lt"/>
              <a:ea typeface="+mn-ea"/>
              <a:cs typeface="+mn-cs"/>
            </a:endParaRPr>
          </a:p>
        </p:txBody>
      </p:sp>
      <p:sp>
        <p:nvSpPr>
          <p:cNvPr id="4" name="Text Placeholder 3"/>
          <p:cNvSpPr>
            <a:spLocks noGrp="1"/>
          </p:cNvSpPr>
          <p:nvPr>
            <p:ph type="body" sz="half" idx="2"/>
          </p:nvPr>
        </p:nvSpPr>
        <p:spPr>
          <a:xfrm>
            <a:off x="1828800" y="1166787"/>
            <a:ext cx="5486400" cy="530352"/>
          </a:xfrm>
        </p:spPr>
        <p:txBody>
          <a:bodyPr lIns="45720" tIns="45720" rIns="45720" anchor="t"/>
          <a:lstStyle>
            <a:lvl1pPr marL="0" indent="0" algn="ctr">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EE6DEF52-1D50-4C5D-B747-CC141445BBF7}" type="datetimeFigureOut">
              <a:rPr lang="en-US" smtClean="0"/>
              <a:pPr/>
              <a:t>6/6/2011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FDA7822-7B9E-4CDF-847A-78E6F4905508}"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8229600" cy="470916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457200" y="6416675"/>
            <a:ext cx="2133600" cy="365125"/>
          </a:xfrm>
          <a:prstGeom prst="rect">
            <a:avLst/>
          </a:prstGeom>
        </p:spPr>
        <p:txBody>
          <a:bodyPr vert="horz" anchor="b"/>
          <a:lstStyle>
            <a:lvl1pPr algn="l" eaLnBrk="1" latinLnBrk="0" hangingPunct="1">
              <a:defRPr kumimoji="0" sz="1200">
                <a:solidFill>
                  <a:schemeClr val="tx1">
                    <a:shade val="50000"/>
                  </a:schemeClr>
                </a:solidFill>
              </a:defRPr>
            </a:lvl1pPr>
          </a:lstStyle>
          <a:p>
            <a:fld id="{EE6DEF52-1D50-4C5D-B747-CC141445BBF7}" type="datetimeFigureOut">
              <a:rPr lang="en-US" smtClean="0"/>
              <a:pPr/>
              <a:t>6/6/2011</a:t>
            </a:fld>
            <a:endParaRPr lang="en-US"/>
          </a:p>
        </p:txBody>
      </p:sp>
      <p:sp>
        <p:nvSpPr>
          <p:cNvPr id="3" name="Footer Placeholder 2"/>
          <p:cNvSpPr>
            <a:spLocks noGrp="1"/>
          </p:cNvSpPr>
          <p:nvPr>
            <p:ph type="ftr" sz="quarter" idx="3"/>
          </p:nvPr>
        </p:nvSpPr>
        <p:spPr>
          <a:xfrm>
            <a:off x="3124200" y="6416675"/>
            <a:ext cx="2895600" cy="365125"/>
          </a:xfrm>
          <a:prstGeom prst="rect">
            <a:avLst/>
          </a:prstGeom>
        </p:spPr>
        <p:txBody>
          <a:bodyPr vert="horz" anchor="b"/>
          <a:lstStyle>
            <a:lvl1pPr algn="ctr" eaLnBrk="1" latinLnBrk="0" hangingPunct="1">
              <a:defRPr kumimoji="0" sz="1200">
                <a:solidFill>
                  <a:schemeClr val="tx1">
                    <a:shade val="50000"/>
                  </a:schemeClr>
                </a:solidFill>
              </a:defRPr>
            </a:lvl1pPr>
          </a:lstStyle>
          <a:p>
            <a:endParaRPr lang="en-US"/>
          </a:p>
        </p:txBody>
      </p:sp>
      <p:sp>
        <p:nvSpPr>
          <p:cNvPr id="23" name="Slide Number Placeholder 22"/>
          <p:cNvSpPr>
            <a:spLocks noGrp="1"/>
          </p:cNvSpPr>
          <p:nvPr>
            <p:ph type="sldNum" sz="quarter" idx="4"/>
          </p:nvPr>
        </p:nvSpPr>
        <p:spPr>
          <a:xfrm>
            <a:off x="7924800" y="6416675"/>
            <a:ext cx="762000" cy="365125"/>
          </a:xfrm>
          <a:prstGeom prst="rect">
            <a:avLst/>
          </a:prstGeom>
        </p:spPr>
        <p:txBody>
          <a:bodyPr vert="horz" lIns="0" rIns="0" anchor="b"/>
          <a:lstStyle>
            <a:lvl1pPr algn="r" eaLnBrk="1" latinLnBrk="0" hangingPunct="1">
              <a:defRPr kumimoji="0" sz="1200">
                <a:solidFill>
                  <a:schemeClr val="tx1">
                    <a:shade val="50000"/>
                  </a:schemeClr>
                </a:solidFill>
              </a:defRPr>
            </a:lvl1pPr>
          </a:lstStyle>
          <a:p>
            <a:fld id="{8FDA7822-7B9E-4CDF-847A-78E6F4905508}"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rtl="0"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48640" indent="-411480" algn="l" rtl="0"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l" rtl="0"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l" rtl="0"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l" rtl="0"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6.emf"/><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image" Target="../media/image9.emf"/><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http://www.wunderground.com/history/" TargetMode="External"/><Relationship Id="rId7" Type="http://schemas.openxmlformats.org/officeDocument/2006/relationships/hyperlink" Target="http://en.wikipedia.org/wiki/List_of_natural_disasters_in_the_United_States" TargetMode="External"/><Relationship Id="rId2" Type="http://schemas.openxmlformats.org/officeDocument/2006/relationships/hyperlink" Target="http://www.almanac.com/" TargetMode="External"/><Relationship Id="rId1" Type="http://schemas.openxmlformats.org/officeDocument/2006/relationships/slideLayout" Target="../slideLayouts/slideLayout2.xml"/><Relationship Id="rId6" Type="http://schemas.openxmlformats.org/officeDocument/2006/relationships/hyperlink" Target="http://www.factmonster.com/ipka/A0764220.html" TargetMode="External"/><Relationship Id="rId5" Type="http://schemas.openxmlformats.org/officeDocument/2006/relationships/hyperlink" Target="http://www.infoplease.com/ipa/A0004986.html" TargetMode="External"/><Relationship Id="rId4" Type="http://schemas.openxmlformats.org/officeDocument/2006/relationships/hyperlink" Target="http://weather.org/weatherorg_records_and_averages.htm" TargetMode="Externa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image" Target="../media/image4.em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Weather Patterns</a:t>
            </a:r>
            <a:endParaRPr lang="en-US" dirty="0"/>
          </a:p>
        </p:txBody>
      </p:sp>
      <p:sp>
        <p:nvSpPr>
          <p:cNvPr id="3" name="Subtitle 2"/>
          <p:cNvSpPr>
            <a:spLocks noGrp="1"/>
          </p:cNvSpPr>
          <p:nvPr>
            <p:ph type="subTitle" idx="1"/>
          </p:nvPr>
        </p:nvSpPr>
        <p:spPr/>
        <p:txBody>
          <a:bodyPr/>
          <a:lstStyle/>
          <a:p>
            <a:r>
              <a:rPr lang="en-US" dirty="0" smtClean="0"/>
              <a:t>Michael Levin &amp; Andy </a:t>
            </a:r>
            <a:r>
              <a:rPr lang="en-US" dirty="0" err="1" smtClean="0"/>
              <a:t>Suh</a:t>
            </a: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Cont.</a:t>
            </a:r>
            <a:endParaRPr lang="en-US" dirty="0"/>
          </a:p>
        </p:txBody>
      </p:sp>
      <p:sp>
        <p:nvSpPr>
          <p:cNvPr id="3" name="Content Placeholder 2"/>
          <p:cNvSpPr>
            <a:spLocks noGrp="1"/>
          </p:cNvSpPr>
          <p:nvPr>
            <p:ph idx="1"/>
          </p:nvPr>
        </p:nvSpPr>
        <p:spPr/>
        <p:txBody>
          <a:bodyPr>
            <a:normAutofit lnSpcReduction="10000"/>
          </a:bodyPr>
          <a:lstStyle/>
          <a:p>
            <a:r>
              <a:rPr lang="en-US" dirty="0" smtClean="0"/>
              <a:t>Conditions have met </a:t>
            </a:r>
            <a:r>
              <a:rPr lang="en-US" dirty="0" smtClean="0">
                <a:sym typeface="Wingdings" pitchFamily="2" charset="2"/>
              </a:rPr>
              <a:t> t distribution  Paired t interval.</a:t>
            </a:r>
          </a:p>
          <a:p>
            <a:r>
              <a:rPr lang="en-US" dirty="0" err="1" smtClean="0">
                <a:sym typeface="Wingdings" pitchFamily="2" charset="2"/>
              </a:rPr>
              <a:t>X</a:t>
            </a:r>
            <a:r>
              <a:rPr lang="en-US" baseline="-25000" dirty="0" err="1" smtClean="0">
                <a:sym typeface="Wingdings" pitchFamily="2" charset="2"/>
              </a:rPr>
              <a:t>d</a:t>
            </a:r>
            <a:r>
              <a:rPr lang="en-US" dirty="0" smtClean="0">
                <a:sym typeface="Wingdings" pitchFamily="2" charset="2"/>
              </a:rPr>
              <a:t>  ± t*(</a:t>
            </a:r>
            <a:r>
              <a:rPr lang="en-US" dirty="0" err="1" smtClean="0">
                <a:sym typeface="Wingdings" pitchFamily="2" charset="2"/>
              </a:rPr>
              <a:t>s</a:t>
            </a:r>
            <a:r>
              <a:rPr lang="en-US" baseline="-25000" dirty="0" err="1" smtClean="0">
                <a:sym typeface="Wingdings" pitchFamily="2" charset="2"/>
              </a:rPr>
              <a:t>d</a:t>
            </a:r>
            <a:r>
              <a:rPr lang="en-US" dirty="0" smtClean="0">
                <a:sym typeface="Wingdings" pitchFamily="2" charset="2"/>
              </a:rPr>
              <a:t>/√(</a:t>
            </a:r>
            <a:r>
              <a:rPr lang="en-US" dirty="0" err="1" smtClean="0">
                <a:sym typeface="Wingdings" pitchFamily="2" charset="2"/>
              </a:rPr>
              <a:t>n</a:t>
            </a:r>
            <a:r>
              <a:rPr lang="en-US" baseline="-25000" dirty="0" err="1" smtClean="0">
                <a:sym typeface="Wingdings" pitchFamily="2" charset="2"/>
              </a:rPr>
              <a:t>d</a:t>
            </a:r>
            <a:r>
              <a:rPr lang="en-US" dirty="0" smtClean="0">
                <a:sym typeface="Wingdings" pitchFamily="2" charset="2"/>
              </a:rPr>
              <a:t>)) = -15 ± 6.57786 = (-21.57790, -8.42214 )       (95% Confidence Level)</a:t>
            </a:r>
          </a:p>
          <a:p>
            <a:r>
              <a:rPr lang="en-US" dirty="0" smtClean="0">
                <a:sym typeface="Wingdings" pitchFamily="2" charset="2"/>
              </a:rPr>
              <a:t>We’re 95% confident that the temp. diff between 1945 and 2005 in USA would be between 8.42 degrees F and 21.58 degrees F.</a:t>
            </a:r>
          </a:p>
          <a:p>
            <a:r>
              <a:rPr lang="en-US" dirty="0" smtClean="0">
                <a:sym typeface="Wingdings" pitchFamily="2" charset="2"/>
              </a:rPr>
              <a:t>Since a 0 can’t be included in the interval, the temp. diff can’t be 0 too, and that the temp. diff. can be a negative b/c </a:t>
            </a:r>
            <a:r>
              <a:rPr lang="en-US" dirty="0" smtClean="0">
                <a:sym typeface="Wingdings" pitchFamily="2" charset="2"/>
              </a:rPr>
              <a:t>of the </a:t>
            </a:r>
            <a:r>
              <a:rPr lang="en-US" dirty="0" smtClean="0">
                <a:sym typeface="Wingdings" pitchFamily="2" charset="2"/>
              </a:rPr>
              <a:t>negative interval.</a:t>
            </a:r>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52400"/>
            <a:ext cx="9144000" cy="411162"/>
          </a:xfrm>
        </p:spPr>
        <p:txBody>
          <a:bodyPr>
            <a:noAutofit/>
          </a:bodyPr>
          <a:lstStyle/>
          <a:p>
            <a:r>
              <a:rPr lang="en-US" sz="3200" dirty="0" smtClean="0"/>
              <a:t>Temp. Diff. vs. # of Natural Disasters</a:t>
            </a:r>
            <a:endParaRPr lang="en-US" sz="3200" dirty="0"/>
          </a:p>
        </p:txBody>
      </p:sp>
      <p:pic>
        <p:nvPicPr>
          <p:cNvPr id="4" name="Content Placeholder 3"/>
          <p:cNvPicPr>
            <a:picLocks noGrp="1"/>
          </p:cNvPicPr>
          <p:nvPr>
            <p:ph idx="1"/>
          </p:nvPr>
        </p:nvPicPr>
        <p:blipFill>
          <a:blip r:embed="rId2" cstate="print"/>
          <a:srcRect/>
          <a:stretch>
            <a:fillRect/>
          </a:stretch>
        </p:blipFill>
        <p:spPr bwMode="auto">
          <a:xfrm>
            <a:off x="152401" y="685801"/>
            <a:ext cx="2209800" cy="3352800"/>
          </a:xfrm>
          <a:prstGeom prst="rect">
            <a:avLst/>
          </a:prstGeom>
          <a:noFill/>
          <a:ln w="9525">
            <a:noFill/>
            <a:miter lim="800000"/>
            <a:headEnd/>
            <a:tailEnd/>
          </a:ln>
        </p:spPr>
      </p:pic>
      <p:pic>
        <p:nvPicPr>
          <p:cNvPr id="5" name="Picture 4"/>
          <p:cNvPicPr/>
          <p:nvPr/>
        </p:nvPicPr>
        <p:blipFill>
          <a:blip r:embed="rId3" cstate="print"/>
          <a:srcRect/>
          <a:stretch>
            <a:fillRect/>
          </a:stretch>
        </p:blipFill>
        <p:spPr bwMode="auto">
          <a:xfrm>
            <a:off x="2438400" y="685801"/>
            <a:ext cx="2667000" cy="2362200"/>
          </a:xfrm>
          <a:prstGeom prst="rect">
            <a:avLst/>
          </a:prstGeom>
          <a:noFill/>
          <a:ln w="9525">
            <a:noFill/>
            <a:miter lim="800000"/>
            <a:headEnd/>
            <a:tailEnd/>
          </a:ln>
        </p:spPr>
      </p:pic>
      <p:pic>
        <p:nvPicPr>
          <p:cNvPr id="6" name="Picture 5"/>
          <p:cNvPicPr/>
          <p:nvPr/>
        </p:nvPicPr>
        <p:blipFill>
          <a:blip r:embed="rId4" cstate="print"/>
          <a:srcRect/>
          <a:stretch>
            <a:fillRect/>
          </a:stretch>
        </p:blipFill>
        <p:spPr bwMode="auto">
          <a:xfrm>
            <a:off x="5257800" y="990600"/>
            <a:ext cx="3686175" cy="1228725"/>
          </a:xfrm>
          <a:prstGeom prst="rect">
            <a:avLst/>
          </a:prstGeom>
          <a:noFill/>
          <a:ln w="9525">
            <a:noFill/>
            <a:miter lim="800000"/>
            <a:headEnd/>
            <a:tailEnd/>
          </a:ln>
        </p:spPr>
      </p:pic>
      <p:sp>
        <p:nvSpPr>
          <p:cNvPr id="8" name="TextBox 7"/>
          <p:cNvSpPr txBox="1"/>
          <p:nvPr/>
        </p:nvSpPr>
        <p:spPr>
          <a:xfrm>
            <a:off x="2438400" y="3124200"/>
            <a:ext cx="6400800" cy="2308324"/>
          </a:xfrm>
          <a:prstGeom prst="rect">
            <a:avLst/>
          </a:prstGeom>
          <a:noFill/>
        </p:spPr>
        <p:txBody>
          <a:bodyPr wrap="square" rtlCol="0">
            <a:spAutoFit/>
          </a:bodyPr>
          <a:lstStyle/>
          <a:p>
            <a:r>
              <a:rPr lang="en-US" dirty="0" smtClean="0"/>
              <a:t>The correlation of temp. diff. vs. # of ND is -0.171. The residual plot has a scattered data, which proves that there is a linear relationship between temp. diff. and # of ND. The negative correlation states that as temperature difference increases with extra </a:t>
            </a:r>
            <a:r>
              <a:rPr lang="en-US" dirty="0" smtClean="0"/>
              <a:t>degree </a:t>
            </a:r>
            <a:r>
              <a:rPr lang="en-US" dirty="0" smtClean="0"/>
              <a:t>Fahrenheit</a:t>
            </a:r>
            <a:r>
              <a:rPr lang="en-US" dirty="0" smtClean="0"/>
              <a:t>, </a:t>
            </a:r>
            <a:r>
              <a:rPr lang="en-US" dirty="0" smtClean="0"/>
              <a:t>the number of natural disasters </a:t>
            </a:r>
            <a:r>
              <a:rPr lang="en-US" dirty="0" smtClean="0"/>
              <a:t>decreases</a:t>
            </a:r>
            <a:r>
              <a:rPr lang="en-US" dirty="0" smtClean="0"/>
              <a:t> </a:t>
            </a:r>
            <a:r>
              <a:rPr lang="en-US" dirty="0" smtClean="0"/>
              <a:t>by 0.171 disasters.</a:t>
            </a:r>
            <a:r>
              <a:rPr lang="en-US" dirty="0" smtClean="0"/>
              <a:t> </a:t>
            </a:r>
            <a:r>
              <a:rPr lang="en-US" dirty="0" smtClean="0"/>
              <a:t>Thus, having the temp. diff. increasing </a:t>
            </a:r>
            <a:r>
              <a:rPr lang="en-US" dirty="0" smtClean="0"/>
              <a:t>will make an impact </a:t>
            </a:r>
            <a:r>
              <a:rPr lang="en-US" dirty="0" smtClean="0"/>
              <a:t>of having less natural disasters occurring. </a:t>
            </a:r>
            <a:endParaRPr lang="en-US" dirty="0"/>
          </a:p>
        </p:txBody>
      </p:sp>
      <p:sp>
        <p:nvSpPr>
          <p:cNvPr id="9" name="TextBox 8"/>
          <p:cNvSpPr txBox="1"/>
          <p:nvPr/>
        </p:nvSpPr>
        <p:spPr>
          <a:xfrm>
            <a:off x="5867400" y="2362200"/>
            <a:ext cx="2209800" cy="646331"/>
          </a:xfrm>
          <a:prstGeom prst="rect">
            <a:avLst/>
          </a:prstGeom>
          <a:noFill/>
        </p:spPr>
        <p:txBody>
          <a:bodyPr wrap="square" rtlCol="0">
            <a:spAutoFit/>
          </a:bodyPr>
          <a:lstStyle/>
          <a:p>
            <a:r>
              <a:rPr lang="en-US" dirty="0" smtClean="0"/>
              <a:t>ND = Natural Disasters</a:t>
            </a:r>
            <a:endParaRPr 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Test for Independence b/w temp. diff. and # of ND using </a:t>
            </a:r>
            <a:r>
              <a:rPr lang="en-US" dirty="0" err="1" smtClean="0"/>
              <a:t>LinReg</a:t>
            </a:r>
            <a:r>
              <a:rPr lang="en-US" dirty="0" smtClean="0"/>
              <a:t> t test and interval</a:t>
            </a:r>
            <a:endParaRPr lang="en-US" dirty="0"/>
          </a:p>
        </p:txBody>
      </p:sp>
      <p:sp>
        <p:nvSpPr>
          <p:cNvPr id="3" name="Content Placeholder 2"/>
          <p:cNvSpPr>
            <a:spLocks noGrp="1"/>
          </p:cNvSpPr>
          <p:nvPr>
            <p:ph idx="1"/>
          </p:nvPr>
        </p:nvSpPr>
        <p:spPr>
          <a:xfrm>
            <a:off x="457200" y="1828800"/>
            <a:ext cx="8229600" cy="4709160"/>
          </a:xfrm>
        </p:spPr>
        <p:txBody>
          <a:bodyPr>
            <a:normAutofit fontScale="62500" lnSpcReduction="20000"/>
          </a:bodyPr>
          <a:lstStyle/>
          <a:p>
            <a:r>
              <a:rPr lang="en-US" dirty="0" smtClean="0"/>
              <a:t>Null Hypothesis: </a:t>
            </a:r>
            <a:r>
              <a:rPr lang="el-GR" dirty="0" smtClean="0"/>
              <a:t>β</a:t>
            </a:r>
            <a:r>
              <a:rPr lang="en-US" dirty="0" smtClean="0"/>
              <a:t> = 0.</a:t>
            </a:r>
          </a:p>
          <a:p>
            <a:r>
              <a:rPr lang="en-US" dirty="0" smtClean="0"/>
              <a:t>Alternate Hypothesis: </a:t>
            </a:r>
            <a:r>
              <a:rPr lang="el-GR" dirty="0" smtClean="0"/>
              <a:t>β</a:t>
            </a:r>
            <a:r>
              <a:rPr lang="en-US" dirty="0" smtClean="0"/>
              <a:t> ≠ 0 </a:t>
            </a:r>
          </a:p>
          <a:p>
            <a:r>
              <a:rPr lang="en-US" dirty="0" smtClean="0"/>
              <a:t>Conditions:</a:t>
            </a:r>
          </a:p>
          <a:p>
            <a:pPr>
              <a:buNone/>
            </a:pPr>
            <a:r>
              <a:rPr lang="en-US" dirty="0" smtClean="0"/>
              <a:t>		</a:t>
            </a:r>
            <a:r>
              <a:rPr lang="en-US" u="sng" dirty="0" smtClean="0"/>
              <a:t>State</a:t>
            </a:r>
            <a:r>
              <a:rPr lang="en-US" dirty="0" smtClean="0"/>
              <a:t>					</a:t>
            </a:r>
            <a:r>
              <a:rPr lang="en-US" u="sng" dirty="0" smtClean="0"/>
              <a:t>Check</a:t>
            </a:r>
            <a:endParaRPr lang="en-US" dirty="0" smtClean="0"/>
          </a:p>
          <a:p>
            <a:pPr>
              <a:buNone/>
            </a:pPr>
            <a:r>
              <a:rPr lang="en-US" dirty="0" smtClean="0"/>
              <a:t>		SRS					Stated</a:t>
            </a:r>
          </a:p>
          <a:p>
            <a:pPr>
              <a:buNone/>
            </a:pPr>
            <a:r>
              <a:rPr lang="en-US" dirty="0" smtClean="0"/>
              <a:t>	  Linear Data			</a:t>
            </a:r>
            <a:r>
              <a:rPr lang="en-US" dirty="0" err="1" smtClean="0"/>
              <a:t>Scatterplot</a:t>
            </a:r>
            <a:r>
              <a:rPr lang="en-US" dirty="0" smtClean="0"/>
              <a:t> is almost 						linear w/ 1 outlier.</a:t>
            </a:r>
          </a:p>
          <a:p>
            <a:pPr>
              <a:buNone/>
            </a:pPr>
            <a:r>
              <a:rPr lang="en-US" dirty="0" smtClean="0"/>
              <a:t>	 Independence			Each piece of the data 						can be assumed							independent	from	each 					other.</a:t>
            </a:r>
          </a:p>
          <a:p>
            <a:pPr>
              <a:buNone/>
            </a:pPr>
            <a:r>
              <a:rPr lang="en-US" dirty="0" smtClean="0"/>
              <a:t>	Normal Residual			Normal Prob. Plot of </a:t>
            </a:r>
            <a:r>
              <a:rPr lang="en-US" dirty="0" smtClean="0"/>
              <a:t>the</a:t>
            </a:r>
            <a:r>
              <a:rPr lang="en-US" dirty="0" smtClean="0"/>
              <a:t>						residuals is linear.</a:t>
            </a:r>
          </a:p>
          <a:p>
            <a:pPr>
              <a:buNone/>
            </a:pPr>
            <a:r>
              <a:rPr lang="en-US" dirty="0" smtClean="0"/>
              <a:t>	Equal Variance			The residual plot is 						scattered, which shows that the 					linear model is best fit for our 					data.</a:t>
            </a:r>
            <a:endParaRPr lang="en-U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Cont.</a:t>
            </a:r>
            <a:endParaRPr lang="en-US" dirty="0"/>
          </a:p>
        </p:txBody>
      </p:sp>
      <p:sp>
        <p:nvSpPr>
          <p:cNvPr id="3" name="Content Placeholder 2"/>
          <p:cNvSpPr>
            <a:spLocks noGrp="1"/>
          </p:cNvSpPr>
          <p:nvPr>
            <p:ph idx="1"/>
          </p:nvPr>
        </p:nvSpPr>
        <p:spPr/>
        <p:txBody>
          <a:bodyPr>
            <a:normAutofit lnSpcReduction="10000"/>
          </a:bodyPr>
          <a:lstStyle/>
          <a:p>
            <a:r>
              <a:rPr lang="en-US" dirty="0" smtClean="0"/>
              <a:t>Conditions have met </a:t>
            </a:r>
            <a:r>
              <a:rPr lang="en-US" dirty="0" smtClean="0">
                <a:sym typeface="Wingdings" pitchFamily="2" charset="2"/>
              </a:rPr>
              <a:t> t distribution  </a:t>
            </a:r>
            <a:r>
              <a:rPr lang="en-US" dirty="0" err="1" smtClean="0">
                <a:sym typeface="Wingdings" pitchFamily="2" charset="2"/>
              </a:rPr>
              <a:t>LinReg</a:t>
            </a:r>
            <a:r>
              <a:rPr lang="en-US" dirty="0" smtClean="0">
                <a:sym typeface="Wingdings" pitchFamily="2" charset="2"/>
              </a:rPr>
              <a:t> t test.</a:t>
            </a:r>
          </a:p>
          <a:p>
            <a:r>
              <a:rPr lang="en-US" dirty="0" smtClean="0"/>
              <a:t>T = b/</a:t>
            </a:r>
            <a:r>
              <a:rPr lang="en-US" dirty="0" err="1" smtClean="0"/>
              <a:t>SE</a:t>
            </a:r>
            <a:r>
              <a:rPr lang="en-US" baseline="-25000" dirty="0" err="1" smtClean="0"/>
              <a:t>b</a:t>
            </a:r>
            <a:r>
              <a:rPr lang="en-US" dirty="0" smtClean="0"/>
              <a:t> = </a:t>
            </a:r>
            <a:r>
              <a:rPr lang="en-US" dirty="0" smtClean="0">
                <a:sym typeface="Wingdings" pitchFamily="2" charset="2"/>
              </a:rPr>
              <a:t>-0.0263/ 0.0286 =</a:t>
            </a:r>
            <a:r>
              <a:rPr lang="en-US" dirty="0" smtClean="0"/>
              <a:t> -0.9196.</a:t>
            </a:r>
          </a:p>
          <a:p>
            <a:r>
              <a:rPr lang="en-US" dirty="0" smtClean="0"/>
              <a:t>2*P(t &lt; -0.9196 │</a:t>
            </a:r>
            <a:r>
              <a:rPr lang="en-US" dirty="0" err="1" smtClean="0"/>
              <a:t>df</a:t>
            </a:r>
            <a:r>
              <a:rPr lang="en-US" dirty="0" smtClean="0"/>
              <a:t> = 28) = 0.37.</a:t>
            </a:r>
          </a:p>
          <a:p>
            <a:r>
              <a:rPr lang="en-US" dirty="0" smtClean="0"/>
              <a:t>We fail to reject the null hypothesis b/c the P-value: 0.37 &gt; 0.05.</a:t>
            </a:r>
          </a:p>
          <a:p>
            <a:r>
              <a:rPr lang="en-US" dirty="0" smtClean="0"/>
              <a:t>We have sufficient evidence that the slope of population regression line is equal to 0.</a:t>
            </a:r>
          </a:p>
          <a:p>
            <a:r>
              <a:rPr lang="en-US" dirty="0" smtClean="0"/>
              <a:t>Therefore, an increase in temp. diff. has no effect on # of natural disasters.</a:t>
            </a:r>
            <a:endParaRPr lang="en-US"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Cont.</a:t>
            </a:r>
            <a:endParaRPr lang="en-US" dirty="0"/>
          </a:p>
        </p:txBody>
      </p:sp>
      <p:sp>
        <p:nvSpPr>
          <p:cNvPr id="3" name="Content Placeholder 2"/>
          <p:cNvSpPr>
            <a:spLocks noGrp="1"/>
          </p:cNvSpPr>
          <p:nvPr>
            <p:ph idx="1"/>
          </p:nvPr>
        </p:nvSpPr>
        <p:spPr/>
        <p:txBody>
          <a:bodyPr/>
          <a:lstStyle/>
          <a:p>
            <a:r>
              <a:rPr lang="en-US" dirty="0" smtClean="0"/>
              <a:t>Conditions have met </a:t>
            </a:r>
            <a:r>
              <a:rPr lang="en-US" dirty="0" smtClean="0">
                <a:sym typeface="Wingdings" pitchFamily="2" charset="2"/>
              </a:rPr>
              <a:t> t distribution  </a:t>
            </a:r>
            <a:r>
              <a:rPr lang="en-US" dirty="0" err="1" smtClean="0">
                <a:sym typeface="Wingdings" pitchFamily="2" charset="2"/>
              </a:rPr>
              <a:t>LinReg</a:t>
            </a:r>
            <a:r>
              <a:rPr lang="en-US" dirty="0" smtClean="0">
                <a:sym typeface="Wingdings" pitchFamily="2" charset="2"/>
              </a:rPr>
              <a:t> t interval.</a:t>
            </a:r>
          </a:p>
          <a:p>
            <a:r>
              <a:rPr lang="en-US" dirty="0" smtClean="0">
                <a:sym typeface="Wingdings" pitchFamily="2" charset="2"/>
              </a:rPr>
              <a:t>b ± t*(</a:t>
            </a:r>
            <a:r>
              <a:rPr lang="en-US" dirty="0" err="1" smtClean="0">
                <a:sym typeface="Wingdings" pitchFamily="2" charset="2"/>
              </a:rPr>
              <a:t>SE</a:t>
            </a:r>
            <a:r>
              <a:rPr lang="en-US" baseline="-25000" dirty="0" err="1" smtClean="0">
                <a:sym typeface="Wingdings" pitchFamily="2" charset="2"/>
              </a:rPr>
              <a:t>b</a:t>
            </a:r>
            <a:r>
              <a:rPr lang="en-US" dirty="0" smtClean="0">
                <a:sym typeface="Wingdings" pitchFamily="2" charset="2"/>
              </a:rPr>
              <a:t>)  -0.0263 ± 0.0286 = (-0.0549, 0.0023)     (95% Confidence Level).</a:t>
            </a:r>
          </a:p>
          <a:p>
            <a:r>
              <a:rPr lang="en-US" dirty="0" smtClean="0">
                <a:sym typeface="Wingdings" pitchFamily="2" charset="2"/>
              </a:rPr>
              <a:t>We’re 95% confident that the slope of population regression between # of natural disasters and the temperature difference is (-0.0549,0.0023) . Since there can be a 0 in the interval, it is possible that the temp. diff. has no influence on # of natural disasters.</a:t>
            </a:r>
            <a:endParaRPr lang="en-US"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0"/>
            <a:ext cx="8229600" cy="838200"/>
          </a:xfrm>
        </p:spPr>
        <p:txBody>
          <a:bodyPr>
            <a:normAutofit/>
          </a:bodyPr>
          <a:lstStyle/>
          <a:p>
            <a:r>
              <a:rPr lang="en-US" dirty="0" smtClean="0"/>
              <a:t>Temp. Diff vs. Pop. change</a:t>
            </a:r>
            <a:endParaRPr lang="en-US" dirty="0"/>
          </a:p>
        </p:txBody>
      </p:sp>
      <p:pic>
        <p:nvPicPr>
          <p:cNvPr id="4" name="Content Placeholder 3"/>
          <p:cNvPicPr>
            <a:picLocks noGrp="1"/>
          </p:cNvPicPr>
          <p:nvPr>
            <p:ph idx="1"/>
          </p:nvPr>
        </p:nvPicPr>
        <p:blipFill>
          <a:blip r:embed="rId2" cstate="print"/>
          <a:srcRect/>
          <a:stretch>
            <a:fillRect/>
          </a:stretch>
        </p:blipFill>
        <p:spPr bwMode="auto">
          <a:xfrm>
            <a:off x="304800" y="838200"/>
            <a:ext cx="2895600" cy="3581400"/>
          </a:xfrm>
          <a:prstGeom prst="rect">
            <a:avLst/>
          </a:prstGeom>
          <a:noFill/>
          <a:ln w="9525">
            <a:noFill/>
            <a:miter lim="800000"/>
            <a:headEnd/>
            <a:tailEnd/>
          </a:ln>
        </p:spPr>
      </p:pic>
      <p:pic>
        <p:nvPicPr>
          <p:cNvPr id="5" name="Picture 4"/>
          <p:cNvPicPr/>
          <p:nvPr/>
        </p:nvPicPr>
        <p:blipFill>
          <a:blip r:embed="rId3" cstate="print"/>
          <a:srcRect/>
          <a:stretch>
            <a:fillRect/>
          </a:stretch>
        </p:blipFill>
        <p:spPr bwMode="auto">
          <a:xfrm>
            <a:off x="3429000" y="914400"/>
            <a:ext cx="3429000" cy="2524125"/>
          </a:xfrm>
          <a:prstGeom prst="rect">
            <a:avLst/>
          </a:prstGeom>
          <a:noFill/>
          <a:ln w="9525">
            <a:noFill/>
            <a:miter lim="800000"/>
            <a:headEnd/>
            <a:tailEnd/>
          </a:ln>
        </p:spPr>
      </p:pic>
      <p:pic>
        <p:nvPicPr>
          <p:cNvPr id="6" name="Picture 5"/>
          <p:cNvPicPr/>
          <p:nvPr/>
        </p:nvPicPr>
        <p:blipFill>
          <a:blip r:embed="rId4" cstate="print"/>
          <a:srcRect/>
          <a:stretch>
            <a:fillRect/>
          </a:stretch>
        </p:blipFill>
        <p:spPr bwMode="auto">
          <a:xfrm>
            <a:off x="3505200" y="3581400"/>
            <a:ext cx="3876675" cy="1047750"/>
          </a:xfrm>
          <a:prstGeom prst="rect">
            <a:avLst/>
          </a:prstGeom>
          <a:noFill/>
          <a:ln w="9525">
            <a:noFill/>
            <a:miter lim="800000"/>
            <a:headEnd/>
            <a:tailEnd/>
          </a:ln>
        </p:spPr>
      </p:pic>
      <p:sp>
        <p:nvSpPr>
          <p:cNvPr id="7" name="TextBox 6"/>
          <p:cNvSpPr txBox="1"/>
          <p:nvPr/>
        </p:nvSpPr>
        <p:spPr>
          <a:xfrm>
            <a:off x="0" y="4826675"/>
            <a:ext cx="8839200" cy="1754326"/>
          </a:xfrm>
          <a:prstGeom prst="rect">
            <a:avLst/>
          </a:prstGeom>
          <a:noFill/>
        </p:spPr>
        <p:txBody>
          <a:bodyPr wrap="square" rtlCol="0">
            <a:spAutoFit/>
          </a:bodyPr>
          <a:lstStyle/>
          <a:p>
            <a:r>
              <a:rPr lang="en-US" dirty="0" smtClean="0"/>
              <a:t>The correlation of temp. change vs. PC is 0.395023. The residual plot has an almost scattered data, which shows that there almost is a linear relationship between temp. diff. and PC (not completely, but roughly a linear relationship). The positive correlation states that as temp. diff. increase with extra </a:t>
            </a:r>
            <a:r>
              <a:rPr lang="en-US" dirty="0" smtClean="0"/>
              <a:t>degree </a:t>
            </a:r>
            <a:r>
              <a:rPr lang="en-US" dirty="0" smtClean="0"/>
              <a:t>Fahrenheit</a:t>
            </a:r>
            <a:r>
              <a:rPr lang="en-US" dirty="0" smtClean="0"/>
              <a:t>, </a:t>
            </a:r>
            <a:r>
              <a:rPr lang="en-US" dirty="0" smtClean="0"/>
              <a:t>the population change has </a:t>
            </a:r>
            <a:r>
              <a:rPr lang="en-US" dirty="0" smtClean="0"/>
              <a:t>increased by 0.395023 people. </a:t>
            </a:r>
            <a:r>
              <a:rPr lang="en-US" dirty="0" smtClean="0"/>
              <a:t>Thus, an increase in temperature can lead to an increase in population.</a:t>
            </a:r>
            <a:endParaRPr lang="en-US" dirty="0"/>
          </a:p>
        </p:txBody>
      </p:sp>
      <p:sp>
        <p:nvSpPr>
          <p:cNvPr id="8" name="TextBox 7"/>
          <p:cNvSpPr txBox="1"/>
          <p:nvPr/>
        </p:nvSpPr>
        <p:spPr>
          <a:xfrm>
            <a:off x="7010400" y="1295400"/>
            <a:ext cx="1905000" cy="646331"/>
          </a:xfrm>
          <a:prstGeom prst="rect">
            <a:avLst/>
          </a:prstGeom>
          <a:noFill/>
        </p:spPr>
        <p:txBody>
          <a:bodyPr wrap="square" rtlCol="0">
            <a:spAutoFit/>
          </a:bodyPr>
          <a:lstStyle/>
          <a:p>
            <a:r>
              <a:rPr lang="en-US" dirty="0" smtClean="0"/>
              <a:t>PC = Population Change.</a:t>
            </a:r>
            <a:endParaRPr lang="en-US"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Test for Independence b/w temp. diff. and PC using </a:t>
            </a:r>
            <a:r>
              <a:rPr lang="en-US" dirty="0" err="1" smtClean="0"/>
              <a:t>LinReg</a:t>
            </a:r>
            <a:r>
              <a:rPr lang="en-US" dirty="0" smtClean="0"/>
              <a:t> t test and interval</a:t>
            </a:r>
            <a:endParaRPr lang="en-US" dirty="0"/>
          </a:p>
        </p:txBody>
      </p:sp>
      <p:sp>
        <p:nvSpPr>
          <p:cNvPr id="3" name="Content Placeholder 2"/>
          <p:cNvSpPr>
            <a:spLocks noGrp="1"/>
          </p:cNvSpPr>
          <p:nvPr>
            <p:ph idx="1"/>
          </p:nvPr>
        </p:nvSpPr>
        <p:spPr>
          <a:xfrm>
            <a:off x="457200" y="1676400"/>
            <a:ext cx="8229600" cy="4709160"/>
          </a:xfrm>
        </p:spPr>
        <p:txBody>
          <a:bodyPr>
            <a:normAutofit fontScale="62500" lnSpcReduction="20000"/>
          </a:bodyPr>
          <a:lstStyle/>
          <a:p>
            <a:r>
              <a:rPr lang="en-US" dirty="0" smtClean="0"/>
              <a:t>Null Hypothesis: </a:t>
            </a:r>
            <a:r>
              <a:rPr lang="el-GR" dirty="0" smtClean="0"/>
              <a:t>β</a:t>
            </a:r>
            <a:r>
              <a:rPr lang="en-US" dirty="0" smtClean="0"/>
              <a:t> = 0.</a:t>
            </a:r>
          </a:p>
          <a:p>
            <a:r>
              <a:rPr lang="en-US" dirty="0" smtClean="0"/>
              <a:t>Alternate Hypothesis: </a:t>
            </a:r>
            <a:r>
              <a:rPr lang="el-GR" dirty="0" smtClean="0"/>
              <a:t>β</a:t>
            </a:r>
            <a:r>
              <a:rPr lang="en-US" dirty="0" smtClean="0"/>
              <a:t> ‹ 0 </a:t>
            </a:r>
          </a:p>
          <a:p>
            <a:r>
              <a:rPr lang="en-US" dirty="0" smtClean="0"/>
              <a:t>Conditions:</a:t>
            </a:r>
          </a:p>
          <a:p>
            <a:pPr>
              <a:buNone/>
            </a:pPr>
            <a:r>
              <a:rPr lang="en-US" dirty="0" smtClean="0"/>
              <a:t>		</a:t>
            </a:r>
            <a:r>
              <a:rPr lang="en-US" u="sng" dirty="0" smtClean="0"/>
              <a:t>State</a:t>
            </a:r>
            <a:r>
              <a:rPr lang="en-US" dirty="0" smtClean="0"/>
              <a:t>					</a:t>
            </a:r>
            <a:r>
              <a:rPr lang="en-US" u="sng" dirty="0" smtClean="0"/>
              <a:t>Check</a:t>
            </a:r>
            <a:endParaRPr lang="en-US" dirty="0" smtClean="0"/>
          </a:p>
          <a:p>
            <a:pPr>
              <a:buNone/>
            </a:pPr>
            <a:r>
              <a:rPr lang="en-US" dirty="0" smtClean="0"/>
              <a:t>		SRS					Stated</a:t>
            </a:r>
          </a:p>
          <a:p>
            <a:pPr>
              <a:buNone/>
            </a:pPr>
            <a:r>
              <a:rPr lang="en-US" dirty="0" smtClean="0"/>
              <a:t>	  Linear Data			</a:t>
            </a:r>
            <a:r>
              <a:rPr lang="en-US" dirty="0" err="1" smtClean="0"/>
              <a:t>Scatterplot</a:t>
            </a:r>
            <a:r>
              <a:rPr lang="en-US" dirty="0" smtClean="0"/>
              <a:t> is almost 						linear w/ 4 outliers.</a:t>
            </a:r>
          </a:p>
          <a:p>
            <a:pPr>
              <a:buNone/>
            </a:pPr>
            <a:r>
              <a:rPr lang="en-US" dirty="0" smtClean="0"/>
              <a:t>	 Independence			Each piece of the data 						can be assumed							independent	from	each 					other.</a:t>
            </a:r>
          </a:p>
          <a:p>
            <a:pPr>
              <a:buNone/>
            </a:pPr>
            <a:r>
              <a:rPr lang="en-US" dirty="0" smtClean="0"/>
              <a:t>	Normal Residual			Normal Prob. Plot of 						residuals is linear.</a:t>
            </a:r>
          </a:p>
          <a:p>
            <a:pPr>
              <a:buNone/>
            </a:pPr>
            <a:r>
              <a:rPr lang="en-US" dirty="0" smtClean="0"/>
              <a:t>	Equal Variance			The residual plot is 						scattered, which shows that the 					linear model is best fit for our 					data.</a:t>
            </a:r>
          </a:p>
          <a:p>
            <a:endParaRPr lang="en-US"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Cont.</a:t>
            </a:r>
            <a:endParaRPr lang="en-US" dirty="0"/>
          </a:p>
        </p:txBody>
      </p:sp>
      <p:sp>
        <p:nvSpPr>
          <p:cNvPr id="3" name="Content Placeholder 2"/>
          <p:cNvSpPr>
            <a:spLocks noGrp="1"/>
          </p:cNvSpPr>
          <p:nvPr>
            <p:ph idx="1"/>
          </p:nvPr>
        </p:nvSpPr>
        <p:spPr/>
        <p:txBody>
          <a:bodyPr>
            <a:normAutofit lnSpcReduction="10000"/>
          </a:bodyPr>
          <a:lstStyle/>
          <a:p>
            <a:r>
              <a:rPr lang="en-US" dirty="0" smtClean="0"/>
              <a:t>Conditions have met </a:t>
            </a:r>
            <a:r>
              <a:rPr lang="en-US" dirty="0" smtClean="0">
                <a:sym typeface="Wingdings" pitchFamily="2" charset="2"/>
              </a:rPr>
              <a:t> t distribution  </a:t>
            </a:r>
            <a:r>
              <a:rPr lang="en-US" dirty="0" err="1" smtClean="0">
                <a:sym typeface="Wingdings" pitchFamily="2" charset="2"/>
              </a:rPr>
              <a:t>LinReg</a:t>
            </a:r>
            <a:r>
              <a:rPr lang="en-US" dirty="0" smtClean="0">
                <a:sym typeface="Wingdings" pitchFamily="2" charset="2"/>
              </a:rPr>
              <a:t> t test.</a:t>
            </a:r>
          </a:p>
          <a:p>
            <a:r>
              <a:rPr lang="en-US" dirty="0" smtClean="0"/>
              <a:t>T = b/</a:t>
            </a:r>
            <a:r>
              <a:rPr lang="en-US" dirty="0" err="1" smtClean="0"/>
              <a:t>SE</a:t>
            </a:r>
            <a:r>
              <a:rPr lang="en-US" baseline="-25000" dirty="0" err="1" smtClean="0"/>
              <a:t>b</a:t>
            </a:r>
            <a:r>
              <a:rPr lang="en-US" dirty="0" smtClean="0"/>
              <a:t> = 2.275.</a:t>
            </a:r>
          </a:p>
          <a:p>
            <a:r>
              <a:rPr lang="en-US" dirty="0" smtClean="0"/>
              <a:t>P(t &lt; -0.9196 │</a:t>
            </a:r>
            <a:r>
              <a:rPr lang="en-US" dirty="0" err="1" smtClean="0"/>
              <a:t>df</a:t>
            </a:r>
            <a:r>
              <a:rPr lang="en-US" dirty="0" smtClean="0"/>
              <a:t> = 28) = 0.015.</a:t>
            </a:r>
          </a:p>
          <a:p>
            <a:r>
              <a:rPr lang="en-US" dirty="0" smtClean="0"/>
              <a:t>We reject the null hypothesis b/c the P-value: 0.015 &lt; 0.05.</a:t>
            </a:r>
          </a:p>
          <a:p>
            <a:r>
              <a:rPr lang="en-US" dirty="0" smtClean="0"/>
              <a:t>We have sufficient evidence that the slope of population regression line is greater than 0.</a:t>
            </a:r>
          </a:p>
          <a:p>
            <a:r>
              <a:rPr lang="en-US" dirty="0" smtClean="0"/>
              <a:t>Therefore, an increase in temp. diff. will have an increase in population.</a:t>
            </a:r>
          </a:p>
          <a:p>
            <a:endParaRPr lang="en-US"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Cont.</a:t>
            </a:r>
            <a:endParaRPr lang="en-US" dirty="0"/>
          </a:p>
        </p:txBody>
      </p:sp>
      <p:sp>
        <p:nvSpPr>
          <p:cNvPr id="3" name="Content Placeholder 2"/>
          <p:cNvSpPr>
            <a:spLocks noGrp="1"/>
          </p:cNvSpPr>
          <p:nvPr>
            <p:ph idx="1"/>
          </p:nvPr>
        </p:nvSpPr>
        <p:spPr/>
        <p:txBody>
          <a:bodyPr>
            <a:normAutofit fontScale="92500"/>
          </a:bodyPr>
          <a:lstStyle/>
          <a:p>
            <a:r>
              <a:rPr lang="en-US" dirty="0" smtClean="0"/>
              <a:t>Conditions have met </a:t>
            </a:r>
            <a:r>
              <a:rPr lang="en-US" dirty="0" smtClean="0">
                <a:sym typeface="Wingdings" pitchFamily="2" charset="2"/>
              </a:rPr>
              <a:t> t distribution  </a:t>
            </a:r>
            <a:r>
              <a:rPr lang="en-US" dirty="0" err="1" smtClean="0">
                <a:sym typeface="Wingdings" pitchFamily="2" charset="2"/>
              </a:rPr>
              <a:t>LinReg</a:t>
            </a:r>
            <a:r>
              <a:rPr lang="en-US" dirty="0" smtClean="0">
                <a:sym typeface="Wingdings" pitchFamily="2" charset="2"/>
              </a:rPr>
              <a:t> t interval.</a:t>
            </a:r>
            <a:endParaRPr lang="en-US" dirty="0" smtClean="0"/>
          </a:p>
          <a:p>
            <a:r>
              <a:rPr lang="en-US" dirty="0" smtClean="0">
                <a:sym typeface="Wingdings" pitchFamily="2" charset="2"/>
              </a:rPr>
              <a:t>b ± t*(</a:t>
            </a:r>
            <a:r>
              <a:rPr lang="en-US" dirty="0" err="1" smtClean="0">
                <a:sym typeface="Wingdings" pitchFamily="2" charset="2"/>
              </a:rPr>
              <a:t>SE</a:t>
            </a:r>
            <a:r>
              <a:rPr lang="en-US" baseline="-25000" dirty="0" err="1" smtClean="0">
                <a:sym typeface="Wingdings" pitchFamily="2" charset="2"/>
              </a:rPr>
              <a:t>b</a:t>
            </a:r>
            <a:r>
              <a:rPr lang="en-US" dirty="0" smtClean="0">
                <a:sym typeface="Wingdings" pitchFamily="2" charset="2"/>
              </a:rPr>
              <a:t>)  = 178970 ± 78657.1 = (1003212.9,257627.1)    (95% Confidence Level).</a:t>
            </a:r>
          </a:p>
          <a:p>
            <a:r>
              <a:rPr lang="en-US" dirty="0" smtClean="0">
                <a:sym typeface="Wingdings" pitchFamily="2" charset="2"/>
              </a:rPr>
              <a:t>We’re 95% confident that the slope of population regression between population change and temp. diff. is between (1003212.9,257627.1). Since there can’t be a 0 in the interval, the population change can be influenced by the temp. change and that it’ll be influenced positively since it’s a </a:t>
            </a:r>
            <a:r>
              <a:rPr lang="en-US" dirty="0" err="1" smtClean="0">
                <a:sym typeface="Wingdings" pitchFamily="2" charset="2"/>
              </a:rPr>
              <a:t>positve</a:t>
            </a:r>
            <a:r>
              <a:rPr lang="en-US" dirty="0" smtClean="0">
                <a:sym typeface="Wingdings" pitchFamily="2" charset="2"/>
              </a:rPr>
              <a:t> interval.</a:t>
            </a:r>
            <a:endParaRPr lang="en-US"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Applications to population</a:t>
            </a:r>
            <a:endParaRPr lang="en-US" dirty="0"/>
          </a:p>
        </p:txBody>
      </p:sp>
      <p:sp>
        <p:nvSpPr>
          <p:cNvPr id="3" name="Content Placeholder 2"/>
          <p:cNvSpPr>
            <a:spLocks noGrp="1"/>
          </p:cNvSpPr>
          <p:nvPr>
            <p:ph idx="1"/>
          </p:nvPr>
        </p:nvSpPr>
        <p:spPr/>
        <p:txBody>
          <a:bodyPr>
            <a:normAutofit fontScale="62500" lnSpcReduction="20000"/>
          </a:bodyPr>
          <a:lstStyle/>
          <a:p>
            <a:r>
              <a:rPr lang="en-US" dirty="0" smtClean="0"/>
              <a:t>Throughout time, the temperature has gotten colder. It’s possible that the production of wintery coats and other clothes for winter has increased along with its purchase b/c of the temp. decrease. It could also be a possible evidence to disprove about global warming being real. Test and interval proves that the mean temp. diff. is less than 0, meaning the temp. actually has gotten colder over time.</a:t>
            </a:r>
          </a:p>
          <a:p>
            <a:r>
              <a:rPr lang="en-US" dirty="0" smtClean="0"/>
              <a:t>The # of natural disasters has decreased as temp. increased. Since temperature difference in most cities are negative, as if temp. have decreased in time, that means that the # of natural disasters has increased in time and that more safety policies and protections were made over time. The data was proven that the # of natural disasters has increased over time, yet the test and the interval proves that there’s no relationship between temp. diff. and # of natural disasters. So, we can’t assume that the # of natural disasters can be influenced by the temp. diff.</a:t>
            </a:r>
          </a:p>
          <a:p>
            <a:r>
              <a:rPr lang="en-US" dirty="0" smtClean="0"/>
              <a:t>The population has increased over time, despite that the temperature difference is low in most cities. The availability of food will decrease b/c of population increase.</a:t>
            </a:r>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About Weather Predictions</a:t>
            </a:r>
            <a:endParaRPr lang="en-US" dirty="0"/>
          </a:p>
        </p:txBody>
      </p:sp>
      <p:pic>
        <p:nvPicPr>
          <p:cNvPr id="4" name="Content Placeholder 3" descr="Figure4-WeatherPrediction_big.jpg"/>
          <p:cNvPicPr>
            <a:picLocks noGrp="1" noChangeAspect="1"/>
          </p:cNvPicPr>
          <p:nvPr>
            <p:ph idx="1"/>
          </p:nvPr>
        </p:nvPicPr>
        <p:blipFill>
          <a:blip r:embed="rId2" cstate="print"/>
          <a:stretch>
            <a:fillRect/>
          </a:stretch>
        </p:blipFill>
        <p:spPr>
          <a:xfrm>
            <a:off x="4648200" y="1295400"/>
            <a:ext cx="4286250" cy="3429000"/>
          </a:xfrm>
        </p:spPr>
      </p:pic>
      <p:sp>
        <p:nvSpPr>
          <p:cNvPr id="6" name="TextBox 5"/>
          <p:cNvSpPr txBox="1"/>
          <p:nvPr/>
        </p:nvSpPr>
        <p:spPr>
          <a:xfrm>
            <a:off x="152400" y="1447800"/>
            <a:ext cx="4267200" cy="5355312"/>
          </a:xfrm>
          <a:prstGeom prst="rect">
            <a:avLst/>
          </a:prstGeom>
          <a:noFill/>
        </p:spPr>
        <p:txBody>
          <a:bodyPr wrap="square" rtlCol="0">
            <a:spAutoFit/>
          </a:bodyPr>
          <a:lstStyle/>
          <a:p>
            <a:pPr>
              <a:buFont typeface="Wingdings" pitchFamily="2" charset="2"/>
              <a:buChar char="Ø"/>
            </a:pPr>
            <a:r>
              <a:rPr lang="en-US" dirty="0" smtClean="0"/>
              <a:t>For years, people have been trying to predict weather patterns and to predict oncoming weathers; even the Babylon, Greeks, and the Renaissance people have tried.</a:t>
            </a:r>
          </a:p>
          <a:p>
            <a:pPr>
              <a:buFont typeface="Wingdings" pitchFamily="2" charset="2"/>
              <a:buChar char="Ø"/>
            </a:pPr>
            <a:r>
              <a:rPr lang="en-US" dirty="0" smtClean="0"/>
              <a:t>Techniques, like barometer, looking to the sky, forecast models, analog techniques, and persistence, have been used to predict weathers (note: persistence stands for relying today’s conditions to predict conditions, while analog techniques is remembering the previous weather patterns and using it).</a:t>
            </a:r>
          </a:p>
          <a:p>
            <a:pPr>
              <a:buFont typeface="Wingdings" pitchFamily="2" charset="2"/>
              <a:buChar char="Ø"/>
            </a:pPr>
            <a:r>
              <a:rPr lang="en-US" dirty="0" smtClean="0"/>
              <a:t>Figuring out weather patterns are important, esp. to be prepared for natural disasters coming up, for protection of people’s health, agriculture, and environment.</a:t>
            </a:r>
          </a:p>
          <a:p>
            <a:pPr>
              <a:buFont typeface="Arial" pitchFamily="34" charset="0"/>
              <a:buChar char="•"/>
            </a:pPr>
            <a:endParaRPr lang="en-US" dirty="0" smtClean="0"/>
          </a:p>
        </p:txBody>
      </p:sp>
      <p:sp>
        <p:nvSpPr>
          <p:cNvPr id="5" name="TextBox 4"/>
          <p:cNvSpPr txBox="1"/>
          <p:nvPr/>
        </p:nvSpPr>
        <p:spPr>
          <a:xfrm>
            <a:off x="4495800" y="4876800"/>
            <a:ext cx="4343400" cy="1569660"/>
          </a:xfrm>
          <a:prstGeom prst="rect">
            <a:avLst/>
          </a:prstGeom>
          <a:noFill/>
        </p:spPr>
        <p:txBody>
          <a:bodyPr wrap="square" rtlCol="0">
            <a:spAutoFit/>
          </a:bodyPr>
          <a:lstStyle/>
          <a:p>
            <a:pPr>
              <a:buFont typeface="Wingdings" pitchFamily="2" charset="2"/>
              <a:buChar char="Ø"/>
            </a:pPr>
            <a:r>
              <a:rPr lang="en-US" sz="1600" dirty="0" smtClean="0"/>
              <a:t>You predict the weather using the sampling method to get the sample of the state of fluid at a certain time and place, and use equations from fluid dynamics and thermodynamics to estimate what kind of fluid will appear and in what state in some time after today.  </a:t>
            </a:r>
            <a:endParaRPr lang="en-US" sz="1600"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Bias and Error</a:t>
            </a:r>
            <a:endParaRPr lang="en-US" dirty="0"/>
          </a:p>
        </p:txBody>
      </p:sp>
      <p:sp>
        <p:nvSpPr>
          <p:cNvPr id="3" name="Content Placeholder 2"/>
          <p:cNvSpPr>
            <a:spLocks noGrp="1"/>
          </p:cNvSpPr>
          <p:nvPr>
            <p:ph idx="1"/>
          </p:nvPr>
        </p:nvSpPr>
        <p:spPr/>
        <p:txBody>
          <a:bodyPr>
            <a:normAutofit fontScale="92500"/>
          </a:bodyPr>
          <a:lstStyle/>
          <a:p>
            <a:r>
              <a:rPr lang="en-US" dirty="0" smtClean="0"/>
              <a:t>Possible biases and errors are:</a:t>
            </a:r>
          </a:p>
          <a:p>
            <a:pPr lvl="1"/>
            <a:r>
              <a:rPr lang="en-US" dirty="0" smtClean="0"/>
              <a:t>Can’t find the exact websites that contains population  in Year: 1945 and Year: 2005, but websites that bests approximate them (Year: 1950 and Year: 2006).</a:t>
            </a:r>
          </a:p>
          <a:p>
            <a:pPr lvl="1"/>
            <a:r>
              <a:rPr lang="en-US" dirty="0" smtClean="0"/>
              <a:t>The population are measured by states than cities. The only case this isn’t a bias is if each city in a state are evenly distributed. But that can’t be certain.</a:t>
            </a:r>
          </a:p>
          <a:p>
            <a:pPr lvl="1"/>
            <a:r>
              <a:rPr lang="en-US" dirty="0" smtClean="0"/>
              <a:t>Since the population website is set on spreadsheet, we can get lost or missed track on our progress.</a:t>
            </a:r>
          </a:p>
          <a:p>
            <a:pPr lvl="1"/>
            <a:r>
              <a:rPr lang="en-US" dirty="0" smtClean="0"/>
              <a:t>In the natural disasters’ website, some of marked locations are marked in city(</a:t>
            </a:r>
            <a:r>
              <a:rPr lang="en-US" dirty="0" err="1" smtClean="0"/>
              <a:t>ies</a:t>
            </a:r>
            <a:r>
              <a:rPr lang="en-US" dirty="0" smtClean="0"/>
              <a:t>), and some of them are marked in regions (like northeastern region of USA).</a:t>
            </a:r>
          </a:p>
          <a:p>
            <a:pPr lvl="1"/>
            <a:endParaRPr lang="en-US"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Personal Opinions/Conclusions</a:t>
            </a:r>
            <a:endParaRPr lang="en-US" dirty="0"/>
          </a:p>
        </p:txBody>
      </p:sp>
      <p:sp>
        <p:nvSpPr>
          <p:cNvPr id="3" name="Content Placeholder 2"/>
          <p:cNvSpPr>
            <a:spLocks noGrp="1"/>
          </p:cNvSpPr>
          <p:nvPr>
            <p:ph idx="1"/>
          </p:nvPr>
        </p:nvSpPr>
        <p:spPr/>
        <p:txBody>
          <a:bodyPr>
            <a:normAutofit fontScale="77500" lnSpcReduction="20000"/>
          </a:bodyPr>
          <a:lstStyle/>
          <a:p>
            <a:r>
              <a:rPr lang="en-US" dirty="0" smtClean="0"/>
              <a:t>I believe that, since the temp. has gotten colder over time, we can be facing global cooling rather than global warming.</a:t>
            </a:r>
          </a:p>
          <a:p>
            <a:r>
              <a:rPr lang="en-US" dirty="0" smtClean="0"/>
              <a:t>Since the test and the interval of temp. diff. and # of ND says that the temp. diff. and # of ND are independent from each other, we can’t be certain that we have more natural disasters just because the temp. diff. was low. So, there’s no conclusion on a relationship b/w temp. diff. and # of ND just because they’re independent from each other, or that there’s no relationship between </a:t>
            </a:r>
            <a:r>
              <a:rPr lang="en-US" smtClean="0"/>
              <a:t>those two.</a:t>
            </a:r>
            <a:endParaRPr lang="en-US" dirty="0" smtClean="0"/>
          </a:p>
          <a:p>
            <a:r>
              <a:rPr lang="en-US" dirty="0" smtClean="0"/>
              <a:t>Even though there’s limiting factor on carrying capacity (esp. with populations), our populations kept increasing. Population increase is more related or influenced with ecology and the ecosystem than with meteorology and the climate. The population has increased when the temp. diff. has increased, not b/c the temp. has increased b/w 1945 to 2005.</a:t>
            </a:r>
            <a:endParaRPr lang="en-US"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Questions?</a:t>
            </a:r>
            <a:endParaRPr lang="en-US" dirty="0"/>
          </a:p>
        </p:txBody>
      </p:sp>
      <p:sp>
        <p:nvSpPr>
          <p:cNvPr id="3" name="Content Placeholder 2"/>
          <p:cNvSpPr>
            <a:spLocks noGrp="1"/>
          </p:cNvSpPr>
          <p:nvPr>
            <p:ph idx="1"/>
          </p:nvPr>
        </p:nvSpPr>
        <p:spPr/>
        <p:txBody>
          <a:bodyPr/>
          <a:lstStyle/>
          <a:p>
            <a:endParaRPr lang="en-US"/>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Objective</a:t>
            </a:r>
            <a:endParaRPr lang="en-US" dirty="0"/>
          </a:p>
        </p:txBody>
      </p:sp>
      <p:sp>
        <p:nvSpPr>
          <p:cNvPr id="3" name="Content Placeholder 2"/>
          <p:cNvSpPr>
            <a:spLocks noGrp="1"/>
          </p:cNvSpPr>
          <p:nvPr>
            <p:ph idx="1"/>
          </p:nvPr>
        </p:nvSpPr>
        <p:spPr/>
        <p:txBody>
          <a:bodyPr/>
          <a:lstStyle/>
          <a:p>
            <a:r>
              <a:rPr lang="en-US" dirty="0" smtClean="0"/>
              <a:t>The goals for this research is:</a:t>
            </a:r>
          </a:p>
          <a:p>
            <a:pPr lvl="1"/>
            <a:r>
              <a:rPr lang="en-US" dirty="0" smtClean="0"/>
              <a:t>To Find Out the </a:t>
            </a:r>
            <a:r>
              <a:rPr lang="en-US" u="sng" dirty="0" smtClean="0"/>
              <a:t>Average March 16</a:t>
            </a:r>
            <a:r>
              <a:rPr lang="en-US" u="sng" baseline="30000" dirty="0" smtClean="0"/>
              <a:t>th</a:t>
            </a:r>
            <a:r>
              <a:rPr lang="en-US" u="sng" dirty="0" smtClean="0"/>
              <a:t> Temperature Difference</a:t>
            </a:r>
            <a:r>
              <a:rPr lang="en-US" dirty="0" smtClean="0"/>
              <a:t> in Each City Between the 2005 and 1945.</a:t>
            </a:r>
          </a:p>
          <a:p>
            <a:pPr lvl="1"/>
            <a:r>
              <a:rPr lang="en-US" dirty="0" smtClean="0"/>
              <a:t>Finding the relationship between the </a:t>
            </a:r>
            <a:r>
              <a:rPr lang="en-US" u="sng" dirty="0" smtClean="0"/>
              <a:t>difference in temperature</a:t>
            </a:r>
            <a:r>
              <a:rPr lang="en-US" dirty="0" smtClean="0"/>
              <a:t> and the </a:t>
            </a:r>
            <a:r>
              <a:rPr lang="en-US" u="sng" dirty="0" smtClean="0"/>
              <a:t>number of natural disasters</a:t>
            </a:r>
            <a:r>
              <a:rPr lang="en-US" dirty="0" smtClean="0"/>
              <a:t>.</a:t>
            </a:r>
            <a:endParaRPr lang="en-US" u="sng" dirty="0" smtClean="0"/>
          </a:p>
          <a:p>
            <a:pPr lvl="1"/>
            <a:r>
              <a:rPr lang="en-US" dirty="0" smtClean="0"/>
              <a:t>Finding the relationship between the </a:t>
            </a:r>
            <a:r>
              <a:rPr lang="en-US" u="sng" dirty="0" smtClean="0"/>
              <a:t>difference in temperature</a:t>
            </a:r>
            <a:r>
              <a:rPr lang="en-US" dirty="0" smtClean="0"/>
              <a:t> and the </a:t>
            </a:r>
            <a:r>
              <a:rPr lang="en-US" u="sng" dirty="0" smtClean="0"/>
              <a:t>change in population.</a:t>
            </a:r>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0"/>
            <a:ext cx="8229600" cy="1143000"/>
          </a:xfrm>
        </p:spPr>
        <p:txBody>
          <a:bodyPr/>
          <a:lstStyle/>
          <a:p>
            <a:r>
              <a:rPr lang="en-US" dirty="0" smtClean="0"/>
              <a:t>The Procedure</a:t>
            </a:r>
            <a:endParaRPr lang="en-US" dirty="0"/>
          </a:p>
        </p:txBody>
      </p:sp>
      <p:sp>
        <p:nvSpPr>
          <p:cNvPr id="3" name="Content Placeholder 2"/>
          <p:cNvSpPr>
            <a:spLocks noGrp="1"/>
          </p:cNvSpPr>
          <p:nvPr>
            <p:ph idx="1"/>
          </p:nvPr>
        </p:nvSpPr>
        <p:spPr/>
        <p:txBody>
          <a:bodyPr>
            <a:normAutofit fontScale="77500" lnSpcReduction="20000"/>
          </a:bodyPr>
          <a:lstStyle/>
          <a:p>
            <a:r>
              <a:rPr lang="en-US" dirty="0" smtClean="0"/>
              <a:t>2 Options:</a:t>
            </a:r>
          </a:p>
          <a:p>
            <a:pPr lvl="1"/>
            <a:r>
              <a:rPr lang="en-US" dirty="0" smtClean="0"/>
              <a:t>Going to the library and find the records and information (like using the book: Farmers Almanac) for temperature, population, and number of natural disasters.</a:t>
            </a:r>
          </a:p>
          <a:p>
            <a:pPr lvl="1"/>
            <a:r>
              <a:rPr lang="en-US" dirty="0" smtClean="0"/>
              <a:t>Or using the websites listed below:</a:t>
            </a:r>
          </a:p>
          <a:p>
            <a:r>
              <a:rPr lang="en-US" u="sng" dirty="0" smtClean="0">
                <a:hlinkClick r:id="rId2"/>
              </a:rPr>
              <a:t>www.almanac.com</a:t>
            </a:r>
            <a:endParaRPr lang="en-US" u="sng" dirty="0" smtClean="0"/>
          </a:p>
          <a:p>
            <a:pPr lvl="0"/>
            <a:r>
              <a:rPr lang="en-US" u="sng" dirty="0" smtClean="0">
                <a:hlinkClick r:id="rId3"/>
              </a:rPr>
              <a:t>http://www.wunderground.com/history/</a:t>
            </a:r>
            <a:endParaRPr lang="en-US" dirty="0" smtClean="0"/>
          </a:p>
          <a:p>
            <a:pPr lvl="0"/>
            <a:r>
              <a:rPr lang="en-US" u="sng" dirty="0" smtClean="0">
                <a:hlinkClick r:id="rId4"/>
              </a:rPr>
              <a:t>http://weather.org/weatherorg_records_and_averages.htm</a:t>
            </a:r>
            <a:endParaRPr lang="en-US" u="sng" dirty="0" smtClean="0"/>
          </a:p>
          <a:p>
            <a:pPr lvl="0">
              <a:buNone/>
            </a:pPr>
            <a:endParaRPr lang="en-US" dirty="0" smtClean="0"/>
          </a:p>
          <a:p>
            <a:pPr lvl="0"/>
            <a:r>
              <a:rPr lang="en-US" u="sng" dirty="0" smtClean="0">
                <a:hlinkClick r:id="rId5"/>
              </a:rPr>
              <a:t>http://www.infoplease.com/ipa/A0004986.html</a:t>
            </a:r>
            <a:r>
              <a:rPr lang="en-US" u="sng" dirty="0" smtClean="0"/>
              <a:t> </a:t>
            </a:r>
            <a:endParaRPr lang="en-US" dirty="0" smtClean="0"/>
          </a:p>
          <a:p>
            <a:pPr lvl="0"/>
            <a:r>
              <a:rPr lang="en-US" u="sng" dirty="0" smtClean="0">
                <a:hlinkClick r:id="rId6"/>
              </a:rPr>
              <a:t>http://www.factmonster.com/ipka/A0764220.html</a:t>
            </a:r>
            <a:r>
              <a:rPr lang="en-US" u="sng" dirty="0" smtClean="0"/>
              <a:t>   </a:t>
            </a:r>
          </a:p>
          <a:p>
            <a:pPr lvl="0">
              <a:buNone/>
            </a:pPr>
            <a:endParaRPr lang="en-US" dirty="0" smtClean="0"/>
          </a:p>
          <a:p>
            <a:pPr lvl="0"/>
            <a:r>
              <a:rPr lang="en-US" u="sng" dirty="0" smtClean="0">
                <a:hlinkClick r:id="rId7"/>
              </a:rPr>
              <a:t>http://en.wikipedia.org/wiki/List_of_natural_disasters_in_the_United_States</a:t>
            </a:r>
            <a:r>
              <a:rPr lang="en-US" u="sng" dirty="0" smtClean="0"/>
              <a:t>  </a:t>
            </a:r>
            <a:endParaRPr lang="en-US" dirty="0" smtClean="0"/>
          </a:p>
        </p:txBody>
      </p:sp>
      <p:sp>
        <p:nvSpPr>
          <p:cNvPr id="4" name="TextBox 3"/>
          <p:cNvSpPr txBox="1"/>
          <p:nvPr/>
        </p:nvSpPr>
        <p:spPr>
          <a:xfrm>
            <a:off x="1600200" y="3962400"/>
            <a:ext cx="4724400" cy="369332"/>
          </a:xfrm>
          <a:prstGeom prst="rect">
            <a:avLst/>
          </a:prstGeom>
          <a:solidFill>
            <a:srgbClr val="FF0000"/>
          </a:solidFill>
        </p:spPr>
        <p:txBody>
          <a:bodyPr wrap="square" rtlCol="0">
            <a:spAutoFit/>
          </a:bodyPr>
          <a:lstStyle/>
          <a:p>
            <a:pPr algn="ctr"/>
            <a:r>
              <a:rPr lang="en-US" dirty="0" smtClean="0">
                <a:solidFill>
                  <a:srgbClr val="FFFF00"/>
                </a:solidFill>
              </a:rPr>
              <a:t>Below is the websites for Population</a:t>
            </a:r>
            <a:endParaRPr lang="en-US" dirty="0">
              <a:solidFill>
                <a:srgbClr val="FFFF00"/>
              </a:solidFill>
            </a:endParaRPr>
          </a:p>
        </p:txBody>
      </p:sp>
      <p:sp>
        <p:nvSpPr>
          <p:cNvPr id="5" name="TextBox 4"/>
          <p:cNvSpPr txBox="1"/>
          <p:nvPr/>
        </p:nvSpPr>
        <p:spPr>
          <a:xfrm>
            <a:off x="4114800" y="2971800"/>
            <a:ext cx="4100803" cy="369332"/>
          </a:xfrm>
          <a:prstGeom prst="rect">
            <a:avLst/>
          </a:prstGeom>
          <a:solidFill>
            <a:srgbClr val="FF0000"/>
          </a:solidFill>
        </p:spPr>
        <p:txBody>
          <a:bodyPr wrap="none" rtlCol="0">
            <a:spAutoFit/>
          </a:bodyPr>
          <a:lstStyle/>
          <a:p>
            <a:r>
              <a:rPr lang="en-US" dirty="0" smtClean="0">
                <a:solidFill>
                  <a:srgbClr val="FFFF00"/>
                </a:solidFill>
              </a:rPr>
              <a:t>Below is the websites for Temperature</a:t>
            </a:r>
            <a:endParaRPr lang="en-US" dirty="0">
              <a:solidFill>
                <a:srgbClr val="FFFF00"/>
              </a:solidFill>
            </a:endParaRPr>
          </a:p>
        </p:txBody>
      </p:sp>
      <p:sp>
        <p:nvSpPr>
          <p:cNvPr id="6" name="TextBox 5"/>
          <p:cNvSpPr txBox="1"/>
          <p:nvPr/>
        </p:nvSpPr>
        <p:spPr>
          <a:xfrm>
            <a:off x="1371600" y="4953000"/>
            <a:ext cx="4459875" cy="369332"/>
          </a:xfrm>
          <a:prstGeom prst="rect">
            <a:avLst/>
          </a:prstGeom>
          <a:solidFill>
            <a:srgbClr val="FF0000"/>
          </a:solidFill>
        </p:spPr>
        <p:txBody>
          <a:bodyPr wrap="none" rtlCol="0">
            <a:spAutoFit/>
          </a:bodyPr>
          <a:lstStyle/>
          <a:p>
            <a:r>
              <a:rPr lang="en-US" dirty="0" smtClean="0">
                <a:solidFill>
                  <a:srgbClr val="FFFF00"/>
                </a:solidFill>
              </a:rPr>
              <a:t>Below is the website for Natural Disasters</a:t>
            </a:r>
            <a:endParaRPr lang="en-US" dirty="0">
              <a:solidFill>
                <a:srgbClr val="FFFF00"/>
              </a:solidFill>
            </a:endParaRPr>
          </a:p>
        </p:txBody>
      </p:sp>
      <p:sp>
        <p:nvSpPr>
          <p:cNvPr id="7" name="TextBox 6"/>
          <p:cNvSpPr txBox="1"/>
          <p:nvPr/>
        </p:nvSpPr>
        <p:spPr>
          <a:xfrm>
            <a:off x="3581400" y="914400"/>
            <a:ext cx="5334000" cy="923330"/>
          </a:xfrm>
          <a:prstGeom prst="rect">
            <a:avLst/>
          </a:prstGeom>
          <a:noFill/>
        </p:spPr>
        <p:txBody>
          <a:bodyPr wrap="square" rtlCol="0">
            <a:spAutoFit/>
          </a:bodyPr>
          <a:lstStyle/>
          <a:p>
            <a:r>
              <a:rPr lang="en-US" dirty="0" smtClean="0"/>
              <a:t>Note: For the weather websites, some contain “actual mean” (which is what we’ve used) and some contain “average mean.”</a:t>
            </a:r>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Sampling Distribution</a:t>
            </a:r>
            <a:endParaRPr lang="en-US" dirty="0"/>
          </a:p>
        </p:txBody>
      </p:sp>
      <p:sp>
        <p:nvSpPr>
          <p:cNvPr id="3" name="Content Placeholder 2"/>
          <p:cNvSpPr>
            <a:spLocks noGrp="1"/>
          </p:cNvSpPr>
          <p:nvPr>
            <p:ph idx="1"/>
          </p:nvPr>
        </p:nvSpPr>
        <p:spPr/>
        <p:txBody>
          <a:bodyPr/>
          <a:lstStyle/>
          <a:p>
            <a:r>
              <a:rPr lang="en-US" dirty="0" smtClean="0"/>
              <a:t>Method of picking 30 states:</a:t>
            </a:r>
          </a:p>
          <a:p>
            <a:pPr marL="1042416" lvl="1" indent="-457200">
              <a:buFont typeface="+mj-lt"/>
              <a:buAutoNum type="arabicPeriod"/>
            </a:pPr>
            <a:r>
              <a:rPr lang="en-US" dirty="0" smtClean="0"/>
              <a:t>Splitting up the regions based on their temp. conditions (for instance, cities in deserts and cities in the mountains).</a:t>
            </a:r>
          </a:p>
          <a:p>
            <a:pPr marL="1042416" lvl="1" indent="-457200">
              <a:buFont typeface="+mj-lt"/>
              <a:buAutoNum type="arabicPeriod"/>
            </a:pPr>
            <a:r>
              <a:rPr lang="en-US" dirty="0" smtClean="0"/>
              <a:t>Do a random sampling distribution on each of the regions (hot temp., warm temp., and cold temp. regions).</a:t>
            </a:r>
          </a:p>
          <a:p>
            <a:pPr marL="1042416" lvl="1" indent="-457200"/>
            <a:r>
              <a:rPr lang="en-US" dirty="0" smtClean="0"/>
              <a:t>Note: The northern parts of USA are colder than the southern parts of USA. Also, USA has 1 desert and 2 mountains.</a:t>
            </a:r>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257800" y="2667000"/>
            <a:ext cx="5638800" cy="639762"/>
          </a:xfrm>
        </p:spPr>
        <p:txBody>
          <a:bodyPr>
            <a:normAutofit fontScale="90000"/>
          </a:bodyPr>
          <a:lstStyle/>
          <a:p>
            <a:r>
              <a:rPr lang="en-US" dirty="0" smtClean="0"/>
              <a:t>Data</a:t>
            </a:r>
            <a:endParaRPr lang="en-US" dirty="0"/>
          </a:p>
        </p:txBody>
      </p:sp>
      <p:pic>
        <p:nvPicPr>
          <p:cNvPr id="4" name="Content Placeholder 3"/>
          <p:cNvPicPr>
            <a:picLocks noGrp="1"/>
          </p:cNvPicPr>
          <p:nvPr>
            <p:ph idx="1"/>
          </p:nvPr>
        </p:nvPicPr>
        <p:blipFill>
          <a:blip r:embed="rId2" cstate="print"/>
          <a:srcRect/>
          <a:stretch>
            <a:fillRect/>
          </a:stretch>
        </p:blipFill>
        <p:spPr bwMode="auto">
          <a:xfrm>
            <a:off x="0" y="-152400"/>
            <a:ext cx="7239000" cy="70104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Temperature Difference</a:t>
            </a:r>
            <a:endParaRPr lang="en-US" dirty="0"/>
          </a:p>
        </p:txBody>
      </p:sp>
      <p:pic>
        <p:nvPicPr>
          <p:cNvPr id="4" name="Content Placeholder 3"/>
          <p:cNvPicPr>
            <a:picLocks noGrp="1"/>
          </p:cNvPicPr>
          <p:nvPr>
            <p:ph idx="1"/>
          </p:nvPr>
        </p:nvPicPr>
        <p:blipFill>
          <a:blip r:embed="rId2" cstate="print"/>
          <a:srcRect/>
          <a:stretch>
            <a:fillRect/>
          </a:stretch>
        </p:blipFill>
        <p:spPr bwMode="auto">
          <a:xfrm>
            <a:off x="152400" y="1295400"/>
            <a:ext cx="3826463" cy="3121741"/>
          </a:xfrm>
          <a:prstGeom prst="rect">
            <a:avLst/>
          </a:prstGeom>
          <a:noFill/>
          <a:ln w="9525">
            <a:noFill/>
            <a:miter lim="800000"/>
            <a:headEnd/>
            <a:tailEnd/>
          </a:ln>
        </p:spPr>
      </p:pic>
      <p:pic>
        <p:nvPicPr>
          <p:cNvPr id="5" name="Picture 4"/>
          <p:cNvPicPr/>
          <p:nvPr/>
        </p:nvPicPr>
        <p:blipFill>
          <a:blip r:embed="rId3" cstate="print"/>
          <a:srcRect/>
          <a:stretch>
            <a:fillRect/>
          </a:stretch>
        </p:blipFill>
        <p:spPr bwMode="auto">
          <a:xfrm>
            <a:off x="4114800" y="1371600"/>
            <a:ext cx="2362200" cy="3124200"/>
          </a:xfrm>
          <a:prstGeom prst="rect">
            <a:avLst/>
          </a:prstGeom>
          <a:noFill/>
          <a:ln w="9525">
            <a:noFill/>
            <a:miter lim="800000"/>
            <a:headEnd/>
            <a:tailEnd/>
          </a:ln>
        </p:spPr>
      </p:pic>
      <p:sp>
        <p:nvSpPr>
          <p:cNvPr id="6" name="TextBox 5"/>
          <p:cNvSpPr txBox="1"/>
          <p:nvPr/>
        </p:nvSpPr>
        <p:spPr>
          <a:xfrm>
            <a:off x="152400" y="4495800"/>
            <a:ext cx="8839200" cy="2031325"/>
          </a:xfrm>
          <a:prstGeom prst="rect">
            <a:avLst/>
          </a:prstGeom>
          <a:noFill/>
        </p:spPr>
        <p:txBody>
          <a:bodyPr wrap="square" rtlCol="0">
            <a:spAutoFit/>
          </a:bodyPr>
          <a:lstStyle/>
          <a:p>
            <a:r>
              <a:rPr lang="en-US" dirty="0" smtClean="0"/>
              <a:t>The mean for temperature difference is -14.9667. The standard deviation for temperature difference is 15.1668. Its median is -15.5. The </a:t>
            </a:r>
            <a:r>
              <a:rPr lang="en-US" dirty="0" err="1" smtClean="0"/>
              <a:t>interquartile</a:t>
            </a:r>
            <a:r>
              <a:rPr lang="en-US" dirty="0" smtClean="0"/>
              <a:t> range is 25. The range is 40. It appears that the difference between the two years: 1945 and 2005, are all negative. The fact that the numbers (mean, maximum, minimum, median, third quartile, and first quartile) of temperature difference (from 1945 to 2005) are all negative means that the temperature in the USA has gotten lower than before. Thus, the temperature has decreased form 1945 to 2005.</a:t>
            </a:r>
            <a:endParaRPr lang="en-US" dirty="0"/>
          </a:p>
        </p:txBody>
      </p:sp>
      <p:sp>
        <p:nvSpPr>
          <p:cNvPr id="7" name="TextBox 6"/>
          <p:cNvSpPr txBox="1"/>
          <p:nvPr/>
        </p:nvSpPr>
        <p:spPr>
          <a:xfrm>
            <a:off x="6553200" y="2362200"/>
            <a:ext cx="2362200" cy="1200329"/>
          </a:xfrm>
          <a:prstGeom prst="rect">
            <a:avLst/>
          </a:prstGeom>
          <a:noFill/>
        </p:spPr>
        <p:txBody>
          <a:bodyPr wrap="square" rtlCol="0">
            <a:spAutoFit/>
          </a:bodyPr>
          <a:lstStyle/>
          <a:p>
            <a:r>
              <a:rPr lang="en-US" dirty="0" smtClean="0"/>
              <a:t>Shape: Right Skewed</a:t>
            </a:r>
          </a:p>
          <a:p>
            <a:r>
              <a:rPr lang="en-US" dirty="0" smtClean="0"/>
              <a:t>Center: Median</a:t>
            </a:r>
          </a:p>
          <a:p>
            <a:r>
              <a:rPr lang="en-US" dirty="0" smtClean="0"/>
              <a:t>Spread: IQR</a:t>
            </a:r>
          </a:p>
          <a:p>
            <a:endParaRPr lang="en-US" dirty="0" smtClean="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Paired T-test and interval for temperature difference</a:t>
            </a:r>
            <a:endParaRPr lang="en-US" dirty="0"/>
          </a:p>
        </p:txBody>
      </p:sp>
      <p:sp>
        <p:nvSpPr>
          <p:cNvPr id="3" name="Content Placeholder 2"/>
          <p:cNvSpPr>
            <a:spLocks noGrp="1"/>
          </p:cNvSpPr>
          <p:nvPr>
            <p:ph idx="1"/>
          </p:nvPr>
        </p:nvSpPr>
        <p:spPr/>
        <p:txBody>
          <a:bodyPr>
            <a:normAutofit lnSpcReduction="10000"/>
          </a:bodyPr>
          <a:lstStyle/>
          <a:p>
            <a:r>
              <a:rPr lang="en-US" dirty="0" smtClean="0"/>
              <a:t>Null Hypothesis: Temp. Diff. = 0.</a:t>
            </a:r>
          </a:p>
          <a:p>
            <a:r>
              <a:rPr lang="en-US" dirty="0" smtClean="0"/>
              <a:t>Alternate Hypothesis: Temp. Diff &lt; 0.</a:t>
            </a:r>
          </a:p>
          <a:p>
            <a:r>
              <a:rPr lang="en-US" dirty="0" smtClean="0"/>
              <a:t>Conditions</a:t>
            </a:r>
          </a:p>
          <a:p>
            <a:pPr>
              <a:buNone/>
            </a:pPr>
            <a:r>
              <a:rPr lang="en-US" dirty="0" smtClean="0"/>
              <a:t>		</a:t>
            </a:r>
            <a:r>
              <a:rPr lang="en-US" u="sng" dirty="0" smtClean="0"/>
              <a:t>State</a:t>
            </a:r>
            <a:r>
              <a:rPr lang="en-US" dirty="0" smtClean="0"/>
              <a:t>					</a:t>
            </a:r>
            <a:r>
              <a:rPr lang="en-US" u="sng" dirty="0" smtClean="0"/>
              <a:t>Check</a:t>
            </a:r>
            <a:endParaRPr lang="en-US" dirty="0" smtClean="0"/>
          </a:p>
          <a:p>
            <a:pPr>
              <a:buNone/>
            </a:pPr>
            <a:r>
              <a:rPr lang="en-US" dirty="0" smtClean="0"/>
              <a:t>	2 Ind. SRS				Stated</a:t>
            </a:r>
          </a:p>
          <a:p>
            <a:pPr>
              <a:buNone/>
            </a:pPr>
            <a:r>
              <a:rPr lang="en-US" dirty="0" smtClean="0"/>
              <a:t>	Paired Data			The two temp. years 					are both paired.</a:t>
            </a:r>
          </a:p>
          <a:p>
            <a:pPr>
              <a:buNone/>
            </a:pPr>
            <a:r>
              <a:rPr lang="en-US" dirty="0" smtClean="0"/>
              <a:t>	</a:t>
            </a:r>
            <a:r>
              <a:rPr lang="en-US" dirty="0" err="1" smtClean="0"/>
              <a:t>Pop.</a:t>
            </a:r>
            <a:r>
              <a:rPr lang="en-US" baseline="-25000" dirty="0" err="1" smtClean="0"/>
              <a:t>d</a:t>
            </a:r>
            <a:r>
              <a:rPr lang="en-US" dirty="0" smtClean="0"/>
              <a:t> &gt;= 10n</a:t>
            </a:r>
            <a:r>
              <a:rPr lang="en-US" baseline="-25000" dirty="0" smtClean="0"/>
              <a:t>d</a:t>
            </a:r>
            <a:r>
              <a:rPr lang="en-US" dirty="0" smtClean="0"/>
              <a:t>			Lists of states &gt;= 300</a:t>
            </a:r>
          </a:p>
          <a:p>
            <a:pPr>
              <a:buNone/>
            </a:pPr>
            <a:r>
              <a:rPr lang="en-US" dirty="0" smtClean="0"/>
              <a:t>	Normal Pop. Of diff.		30&gt;=30</a:t>
            </a:r>
          </a:p>
          <a:p>
            <a:pPr>
              <a:buNone/>
            </a:pPr>
            <a:r>
              <a:rPr lang="en-US" dirty="0" smtClean="0"/>
              <a:t>		or </a:t>
            </a:r>
            <a:r>
              <a:rPr lang="en-US" dirty="0" err="1" smtClean="0"/>
              <a:t>n</a:t>
            </a:r>
            <a:r>
              <a:rPr lang="en-US" baseline="-25000" dirty="0" err="1" smtClean="0"/>
              <a:t>d</a:t>
            </a:r>
            <a:r>
              <a:rPr lang="en-US" baseline="-25000" dirty="0" smtClean="0"/>
              <a:t>.</a:t>
            </a:r>
            <a:r>
              <a:rPr lang="en-US" dirty="0" smtClean="0"/>
              <a:t> &gt;= 30</a:t>
            </a:r>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Cont.</a:t>
            </a:r>
            <a:endParaRPr lang="en-US" dirty="0"/>
          </a:p>
        </p:txBody>
      </p:sp>
      <p:sp>
        <p:nvSpPr>
          <p:cNvPr id="3" name="Content Placeholder 2"/>
          <p:cNvSpPr>
            <a:spLocks noGrp="1"/>
          </p:cNvSpPr>
          <p:nvPr>
            <p:ph idx="1"/>
          </p:nvPr>
        </p:nvSpPr>
        <p:spPr/>
        <p:txBody>
          <a:bodyPr>
            <a:normAutofit lnSpcReduction="10000"/>
          </a:bodyPr>
          <a:lstStyle/>
          <a:p>
            <a:r>
              <a:rPr lang="en-US" dirty="0" smtClean="0"/>
              <a:t>Conditions have met </a:t>
            </a:r>
            <a:r>
              <a:rPr lang="en-US" dirty="0" smtClean="0">
                <a:sym typeface="Wingdings" pitchFamily="2" charset="2"/>
              </a:rPr>
              <a:t> t distribution  Paired t test.</a:t>
            </a:r>
          </a:p>
          <a:p>
            <a:pPr>
              <a:buNone/>
            </a:pPr>
            <a:r>
              <a:rPr lang="en-US" dirty="0" smtClean="0">
                <a:sym typeface="Wingdings" pitchFamily="2" charset="2"/>
              </a:rPr>
              <a:t>T  = (</a:t>
            </a:r>
            <a:r>
              <a:rPr lang="en-US" dirty="0" err="1" smtClean="0">
                <a:sym typeface="Wingdings" pitchFamily="2" charset="2"/>
              </a:rPr>
              <a:t>x</a:t>
            </a:r>
            <a:r>
              <a:rPr lang="en-US" baseline="-25000" dirty="0" err="1" smtClean="0">
                <a:sym typeface="Wingdings" pitchFamily="2" charset="2"/>
              </a:rPr>
              <a:t>d</a:t>
            </a:r>
            <a:r>
              <a:rPr lang="en-US" dirty="0" smtClean="0">
                <a:sym typeface="Wingdings" pitchFamily="2" charset="2"/>
              </a:rPr>
              <a:t> - µ</a:t>
            </a:r>
            <a:r>
              <a:rPr lang="en-US" baseline="-25000" dirty="0" smtClean="0">
                <a:sym typeface="Wingdings" pitchFamily="2" charset="2"/>
              </a:rPr>
              <a:t>d</a:t>
            </a:r>
            <a:r>
              <a:rPr lang="en-US" dirty="0" smtClean="0">
                <a:sym typeface="Wingdings" pitchFamily="2" charset="2"/>
              </a:rPr>
              <a:t>)/(</a:t>
            </a:r>
            <a:r>
              <a:rPr lang="en-US" dirty="0" err="1" smtClean="0">
                <a:sym typeface="Wingdings" pitchFamily="2" charset="2"/>
              </a:rPr>
              <a:t>s</a:t>
            </a:r>
            <a:r>
              <a:rPr lang="en-US" baseline="-25000" dirty="0" err="1" smtClean="0">
                <a:sym typeface="Wingdings" pitchFamily="2" charset="2"/>
              </a:rPr>
              <a:t>d</a:t>
            </a:r>
            <a:r>
              <a:rPr lang="en-US" dirty="0" smtClean="0">
                <a:sym typeface="Wingdings" pitchFamily="2" charset="2"/>
              </a:rPr>
              <a:t>/√(</a:t>
            </a:r>
            <a:r>
              <a:rPr lang="en-US" dirty="0" err="1" smtClean="0">
                <a:sym typeface="Wingdings" pitchFamily="2" charset="2"/>
              </a:rPr>
              <a:t>n</a:t>
            </a:r>
            <a:r>
              <a:rPr lang="en-US" baseline="-25000" dirty="0" err="1" smtClean="0">
                <a:sym typeface="Wingdings" pitchFamily="2" charset="2"/>
              </a:rPr>
              <a:t>d</a:t>
            </a:r>
            <a:r>
              <a:rPr lang="en-US" dirty="0" smtClean="0">
                <a:sym typeface="Wingdings" pitchFamily="2" charset="2"/>
              </a:rPr>
              <a:t>)) = -5.405</a:t>
            </a:r>
          </a:p>
          <a:p>
            <a:pPr>
              <a:buNone/>
            </a:pPr>
            <a:r>
              <a:rPr lang="en-US" dirty="0" smtClean="0">
                <a:sym typeface="Wingdings" pitchFamily="2" charset="2"/>
              </a:rPr>
              <a:t>P(t&lt;-d.405 │</a:t>
            </a:r>
            <a:r>
              <a:rPr lang="en-US" dirty="0" err="1" smtClean="0">
                <a:sym typeface="Wingdings" pitchFamily="2" charset="2"/>
              </a:rPr>
              <a:t>df</a:t>
            </a:r>
            <a:r>
              <a:rPr lang="en-US" dirty="0" smtClean="0">
                <a:sym typeface="Wingdings" pitchFamily="2" charset="2"/>
              </a:rPr>
              <a:t> = 29 ) = &lt; 0.0001</a:t>
            </a:r>
          </a:p>
          <a:p>
            <a:pPr>
              <a:buNone/>
            </a:pPr>
            <a:endParaRPr lang="en-US" dirty="0" smtClean="0">
              <a:sym typeface="Wingdings" pitchFamily="2" charset="2"/>
            </a:endParaRPr>
          </a:p>
          <a:p>
            <a:pPr>
              <a:buNone/>
            </a:pPr>
            <a:r>
              <a:rPr lang="en-US" dirty="0" smtClean="0">
                <a:sym typeface="Wingdings" pitchFamily="2" charset="2"/>
              </a:rPr>
              <a:t>We have rejected the null hypothesis since P-value: &lt;0.0001 &lt; 0.05.</a:t>
            </a:r>
          </a:p>
          <a:p>
            <a:pPr>
              <a:buNone/>
            </a:pPr>
            <a:r>
              <a:rPr lang="en-US" dirty="0" smtClean="0">
                <a:sym typeface="Wingdings" pitchFamily="2" charset="2"/>
              </a:rPr>
              <a:t>We have sufficient evidence that the temp. diff. is less than 0.</a:t>
            </a:r>
          </a:p>
          <a:p>
            <a:pPr>
              <a:buNone/>
            </a:pPr>
            <a:r>
              <a:rPr lang="en-US" dirty="0" smtClean="0">
                <a:sym typeface="Wingdings" pitchFamily="2" charset="2"/>
              </a:rPr>
              <a:t>Thus, the temp. was getting colder over time.</a:t>
            </a:r>
            <a:endParaRPr lang="en-US"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pex">
  <a:themeElements>
    <a:clrScheme name="Apex">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Apex">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Apex">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Apex</Template>
  <TotalTime>604</TotalTime>
  <Words>1869</Words>
  <Application>Microsoft Office PowerPoint</Application>
  <PresentationFormat>On-screen Show (4:3)</PresentationFormat>
  <Paragraphs>125</Paragraphs>
  <Slides>22</Slides>
  <Notes>0</Notes>
  <HiddenSlides>0</HiddenSlides>
  <MMClips>0</MMClips>
  <ScaleCrop>false</ScaleCrop>
  <HeadingPairs>
    <vt:vector size="4" baseType="variant">
      <vt:variant>
        <vt:lpstr>Theme</vt:lpstr>
      </vt:variant>
      <vt:variant>
        <vt:i4>1</vt:i4>
      </vt:variant>
      <vt:variant>
        <vt:lpstr>Slide Titles</vt:lpstr>
      </vt:variant>
      <vt:variant>
        <vt:i4>22</vt:i4>
      </vt:variant>
    </vt:vector>
  </HeadingPairs>
  <TitlesOfParts>
    <vt:vector size="23" baseType="lpstr">
      <vt:lpstr>Apex</vt:lpstr>
      <vt:lpstr>Weather Patterns</vt:lpstr>
      <vt:lpstr>About Weather Predictions</vt:lpstr>
      <vt:lpstr>Objective</vt:lpstr>
      <vt:lpstr>The Procedure</vt:lpstr>
      <vt:lpstr>Sampling Distribution</vt:lpstr>
      <vt:lpstr>Data</vt:lpstr>
      <vt:lpstr>Temperature Difference</vt:lpstr>
      <vt:lpstr>Paired T-test and interval for temperature difference</vt:lpstr>
      <vt:lpstr>Cont.</vt:lpstr>
      <vt:lpstr>Cont.</vt:lpstr>
      <vt:lpstr>Temp. Diff. vs. # of Natural Disasters</vt:lpstr>
      <vt:lpstr>Test for Independence b/w temp. diff. and # of ND using LinReg t test and interval</vt:lpstr>
      <vt:lpstr>Cont.</vt:lpstr>
      <vt:lpstr>Cont.</vt:lpstr>
      <vt:lpstr>Temp. Diff vs. Pop. change</vt:lpstr>
      <vt:lpstr>Test for Independence b/w temp. diff. and PC using LinReg t test and interval</vt:lpstr>
      <vt:lpstr>Cont.</vt:lpstr>
      <vt:lpstr>Cont.</vt:lpstr>
      <vt:lpstr>Applications to population</vt:lpstr>
      <vt:lpstr>Bias and Error</vt:lpstr>
      <vt:lpstr>Personal Opinions/Conclusions</vt:lpstr>
      <vt:lpstr>Questions?</vt:lpstr>
    </vt:vector>
  </TitlesOfParts>
  <Company>Central Bucks School District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Weather Patterns</dc:title>
  <dc:creator>Levin.M238</dc:creator>
  <cp:lastModifiedBy>michael</cp:lastModifiedBy>
  <cp:revision>71</cp:revision>
  <dcterms:created xsi:type="dcterms:W3CDTF">2011-06-03T12:15:52Z</dcterms:created>
  <dcterms:modified xsi:type="dcterms:W3CDTF">2011-06-07T04:42:24Z</dcterms:modified>
</cp:coreProperties>
</file>